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56" r:id="rId5"/>
    <p:sldId id="2006" r:id="rId6"/>
    <p:sldId id="337" r:id="rId7"/>
    <p:sldId id="2005" r:id="rId8"/>
    <p:sldId id="340" r:id="rId9"/>
    <p:sldId id="565" r:id="rId10"/>
    <p:sldId id="2002" r:id="rId11"/>
    <p:sldId id="2013" r:id="rId12"/>
    <p:sldId id="2014" r:id="rId13"/>
    <p:sldId id="264"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porate Com'" initials="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B4E6"/>
    <a:srgbClr val="FFD200"/>
    <a:srgbClr val="001E41"/>
    <a:srgbClr val="0E1A44"/>
    <a:srgbClr val="E6007E"/>
    <a:srgbClr val="464650"/>
    <a:srgbClr val="49B170"/>
    <a:srgbClr val="8C0078"/>
    <a:srgbClr val="04572F"/>
    <a:srgbClr val="7030A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96" autoAdjust="0"/>
  </p:normalViewPr>
  <p:slideViewPr>
    <p:cSldViewPr snapToGrid="0" showGuides="1">
      <p:cViewPr varScale="1">
        <p:scale>
          <a:sx n="70" d="100"/>
          <a:sy n="70" d="100"/>
        </p:scale>
        <p:origin x="782"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ian COTTI" userId="8d1855f0-ab16-45dc-9283-79e87506bca3" providerId="ADAL" clId="{2EAB41E2-F02C-4155-A664-794B40C3FF4E}"/>
    <pc:docChg chg="modSld">
      <pc:chgData name="Florian COTTI" userId="8d1855f0-ab16-45dc-9283-79e87506bca3" providerId="ADAL" clId="{2EAB41E2-F02C-4155-A664-794B40C3FF4E}" dt="2021-05-27T11:24:50.800" v="10"/>
      <pc:docMkLst>
        <pc:docMk/>
      </pc:docMkLst>
      <pc:sldChg chg="modSp mod">
        <pc:chgData name="Florian COTTI" userId="8d1855f0-ab16-45dc-9283-79e87506bca3" providerId="ADAL" clId="{2EAB41E2-F02C-4155-A664-794B40C3FF4E}" dt="2021-05-27T11:24:50.800" v="10"/>
        <pc:sldMkLst>
          <pc:docMk/>
          <pc:sldMk cId="3521923708" sldId="256"/>
        </pc:sldMkLst>
        <pc:spChg chg="mod">
          <ac:chgData name="Florian COTTI" userId="8d1855f0-ab16-45dc-9283-79e87506bca3" providerId="ADAL" clId="{2EAB41E2-F02C-4155-A664-794B40C3FF4E}" dt="2021-05-27T11:24:50.800" v="10"/>
          <ac:spMkLst>
            <pc:docMk/>
            <pc:sldMk cId="3521923708" sldId="256"/>
            <ac:spMk id="12" creationId="{00000000-0000-0000-0000-000000000000}"/>
          </ac:spMkLst>
        </pc:spChg>
      </pc:sldChg>
    </pc:docChg>
  </pc:docChgLst>
  <pc:docChgLst>
    <pc:chgData name="Martine ESCOFFIER" userId="52c08b72-fc46-432f-8636-9ddd8a9209a5" providerId="ADAL" clId="{63C7990A-E034-4D46-B6C4-DB40AB9971C0}"/>
    <pc:docChg chg="delSld">
      <pc:chgData name="Martine ESCOFFIER" userId="52c08b72-fc46-432f-8636-9ddd8a9209a5" providerId="ADAL" clId="{63C7990A-E034-4D46-B6C4-DB40AB9971C0}" dt="2021-05-26T13:25:11.025" v="0" actId="47"/>
      <pc:docMkLst>
        <pc:docMk/>
      </pc:docMkLst>
      <pc:sldChg chg="del">
        <pc:chgData name="Martine ESCOFFIER" userId="52c08b72-fc46-432f-8636-9ddd8a9209a5" providerId="ADAL" clId="{63C7990A-E034-4D46-B6C4-DB40AB9971C0}" dt="2021-05-26T13:25:11.025" v="0" actId="47"/>
        <pc:sldMkLst>
          <pc:docMk/>
          <pc:sldMk cId="998137771" sldId="20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F2C33-BE38-4A6F-A93D-C5EF1055B92A}" type="datetimeFigureOut">
              <a:rPr lang="en-US" smtClean="0"/>
              <a:t>27-May-21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C91ED-392B-4D3B-9A1D-F6C704B6CCAB}" type="slidenum">
              <a:rPr lang="en-US" smtClean="0"/>
              <a:t>‹#›</a:t>
            </a:fld>
            <a:endParaRPr lang="en-US"/>
          </a:p>
        </p:txBody>
      </p:sp>
    </p:spTree>
    <p:extLst>
      <p:ext uri="{BB962C8B-B14F-4D97-AF65-F5344CB8AC3E}">
        <p14:creationId xmlns:p14="http://schemas.microsoft.com/office/powerpoint/2010/main" val="3212987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1A4C91ED-392B-4D3B-9A1D-F6C704B6CCAB}" type="slidenum">
              <a:rPr lang="en-US" sz="1600" smtClean="0">
                <a:latin typeface="Arial" panose="020B0604020202020204" pitchFamily="34" charset="0"/>
              </a:rPr>
              <a:t>1</a:t>
            </a:fld>
            <a:endParaRPr lang="en-US" sz="1600" dirty="0">
              <a:latin typeface="Arial" panose="020B0604020202020204" pitchFamily="34" charset="0"/>
            </a:endParaRPr>
          </a:p>
        </p:txBody>
      </p:sp>
    </p:spTree>
    <p:extLst>
      <p:ext uri="{BB962C8B-B14F-4D97-AF65-F5344CB8AC3E}">
        <p14:creationId xmlns:p14="http://schemas.microsoft.com/office/powerpoint/2010/main" val="419743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5325"/>
            <a:ext cx="6162675" cy="34671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DD440946-B3FE-4062-9BAE-4125F5E6CB49}"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068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5325"/>
            <a:ext cx="6162675" cy="34671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DD440946-B3FE-4062-9BAE-4125F5E6CB49}"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083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5325"/>
            <a:ext cx="6162675" cy="3467100"/>
          </a:xfrm>
        </p:spPr>
      </p:sp>
      <p:sp>
        <p:nvSpPr>
          <p:cNvPr id="3" name="Notes Placeholder 2"/>
          <p:cNvSpPr>
            <a:spLocks noGrp="1"/>
          </p:cNvSpPr>
          <p:nvPr>
            <p:ph type="body" idx="1"/>
          </p:nvPr>
        </p:nvSpPr>
        <p:spPr/>
        <p:txBody>
          <a:bodyPr/>
          <a:lstStyle/>
          <a:p>
            <a:pPr algn="l"/>
            <a:endParaRPr lang="en-US" sz="16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DD440946-B3FE-4062-9BAE-4125F5E6CB49}" type="slidenum">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1468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5325"/>
            <a:ext cx="6162675" cy="3467100"/>
          </a:xfrm>
        </p:spPr>
      </p:sp>
      <p:sp>
        <p:nvSpPr>
          <p:cNvPr id="3" name="Notes Placeholder 2"/>
          <p:cNvSpPr>
            <a:spLocks noGrp="1"/>
          </p:cNvSpPr>
          <p:nvPr>
            <p:ph type="body" idx="1"/>
          </p:nvPr>
        </p:nvSpPr>
        <p:spPr/>
        <p:txBody>
          <a:bodyPr/>
          <a:lstStyle/>
          <a:p>
            <a:pPr algn="l"/>
            <a:endParaRPr lang="en-US" sz="16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DD440946-B3FE-4062-9BAE-4125F5E6CB49}" type="slidenum">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3940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ST </a:t>
            </a:r>
            <a:r>
              <a:rPr lang="it-IT" dirty="0" err="1"/>
              <a:t>provides</a:t>
            </a:r>
            <a:r>
              <a:rPr lang="it-IT" dirty="0"/>
              <a:t> </a:t>
            </a:r>
            <a:r>
              <a:rPr lang="it-IT" dirty="0" err="1"/>
              <a:t>evaluation</a:t>
            </a:r>
            <a:r>
              <a:rPr lang="it-IT" dirty="0"/>
              <a:t> tools of A6986i. </a:t>
            </a:r>
          </a:p>
          <a:p>
            <a:r>
              <a:rPr lang="en-US" b="0" i="0" dirty="0">
                <a:solidFill>
                  <a:srgbClr val="74757C"/>
                </a:solidFill>
                <a:effectLst/>
                <a:latin typeface="Arial" panose="020B0604020202020204" pitchFamily="34" charset="0"/>
              </a:rPr>
              <a:t>The evaluation board generates two isolated voltages (positive around 18 V and negative between 4 V and 5 V), especially suitable for supplying IGBT/</a:t>
            </a:r>
            <a:r>
              <a:rPr lang="en-US" b="0" i="0" dirty="0" err="1">
                <a:solidFill>
                  <a:srgbClr val="74757C"/>
                </a:solidFill>
                <a:effectLst/>
                <a:latin typeface="Arial" panose="020B0604020202020204" pitchFamily="34" charset="0"/>
              </a:rPr>
              <a:t>SiC</a:t>
            </a:r>
            <a:r>
              <a:rPr lang="en-US" b="0" i="0" dirty="0">
                <a:solidFill>
                  <a:srgbClr val="74757C"/>
                </a:solidFill>
                <a:effectLst/>
                <a:latin typeface="Arial" panose="020B0604020202020204" pitchFamily="34" charset="0"/>
              </a:rPr>
              <a:t> MOSFET gate driver. </a:t>
            </a:r>
          </a:p>
          <a:p>
            <a:r>
              <a:rPr lang="en-US" b="0" i="0" dirty="0">
                <a:solidFill>
                  <a:srgbClr val="74757C"/>
                </a:solidFill>
                <a:effectLst/>
                <a:latin typeface="Arial" panose="020B0604020202020204" pitchFamily="34" charset="0"/>
              </a:rPr>
              <a:t>A simple bypass enables the supply of a single isolated voltage.</a:t>
            </a:r>
            <a:endParaRPr lang="it-IT" b="0" i="0" dirty="0">
              <a:solidFill>
                <a:srgbClr val="74757C"/>
              </a:solidFill>
              <a:effectLst/>
              <a:latin typeface="Arial" panose="020B0604020202020204" pitchFamily="34" charset="0"/>
            </a:endParaRPr>
          </a:p>
          <a:p>
            <a:r>
              <a:rPr lang="it-IT" b="0" i="0" dirty="0" err="1">
                <a:solidFill>
                  <a:srgbClr val="74757C"/>
                </a:solidFill>
                <a:effectLst/>
                <a:latin typeface="Arial" panose="020B0604020202020204" pitchFamily="34" charset="0"/>
              </a:rPr>
              <a:t>This</a:t>
            </a:r>
            <a:r>
              <a:rPr lang="it-IT" dirty="0"/>
              <a:t> </a:t>
            </a:r>
            <a:r>
              <a:rPr lang="it-IT" dirty="0" err="1"/>
              <a:t>is</a:t>
            </a:r>
            <a:r>
              <a:rPr lang="it-IT" dirty="0"/>
              <a:t> the </a:t>
            </a:r>
            <a:r>
              <a:rPr lang="it-IT" dirty="0" err="1"/>
              <a:t>solution</a:t>
            </a:r>
            <a:r>
              <a:rPr lang="it-IT" dirty="0"/>
              <a:t> with VREF, BJT and </a:t>
            </a:r>
            <a:r>
              <a:rPr lang="it-IT" dirty="0" err="1"/>
              <a:t>zener</a:t>
            </a:r>
            <a:r>
              <a:rPr lang="it-IT" dirty="0"/>
              <a:t>.</a:t>
            </a:r>
            <a:endParaRPr lang="en-US" dirty="0"/>
          </a:p>
        </p:txBody>
      </p:sp>
      <p:sp>
        <p:nvSpPr>
          <p:cNvPr id="4" name="Slide Number Placeholder 3"/>
          <p:cNvSpPr>
            <a:spLocks noGrp="1"/>
          </p:cNvSpPr>
          <p:nvPr>
            <p:ph type="sldNum" sz="quarter" idx="5"/>
          </p:nvPr>
        </p:nvSpPr>
        <p:spPr/>
        <p:txBody>
          <a:bodyPr/>
          <a:lstStyle/>
          <a:p>
            <a:fld id="{8E928994-A572-483D-8108-F20FBB73C250}" type="slidenum">
              <a:rPr lang="en-US" smtClean="0"/>
              <a:t>8</a:t>
            </a:fld>
            <a:endParaRPr lang="en-US"/>
          </a:p>
        </p:txBody>
      </p:sp>
    </p:spTree>
    <p:extLst>
      <p:ext uri="{BB962C8B-B14F-4D97-AF65-F5344CB8AC3E}">
        <p14:creationId xmlns:p14="http://schemas.microsoft.com/office/powerpoint/2010/main" val="416641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4757C"/>
                </a:solidFill>
                <a:effectLst/>
                <a:latin typeface="Arial" panose="020B0604020202020204" pitchFamily="34" charset="0"/>
              </a:rPr>
              <a:t>This evaluation board generates a single isolated voltage (around 5 V, easily adjustable), especially suitable for applications requiring a single isolated supply.</a:t>
            </a:r>
          </a:p>
          <a:p>
            <a:r>
              <a:rPr lang="en-US" b="0" i="0" dirty="0">
                <a:solidFill>
                  <a:srgbClr val="74757C"/>
                </a:solidFill>
                <a:effectLst/>
                <a:latin typeface="Arial" panose="020B0604020202020204" pitchFamily="34" charset="0"/>
              </a:rPr>
              <a:t>The post regulation circuit is also embedded but it can be bypassed using dedicated test point to check the performances without the additional circuit.</a:t>
            </a:r>
            <a:endParaRPr lang="en-US" dirty="0"/>
          </a:p>
        </p:txBody>
      </p:sp>
      <p:sp>
        <p:nvSpPr>
          <p:cNvPr id="4" name="Slide Number Placeholder 3"/>
          <p:cNvSpPr>
            <a:spLocks noGrp="1"/>
          </p:cNvSpPr>
          <p:nvPr>
            <p:ph type="sldNum" sz="quarter" idx="5"/>
          </p:nvPr>
        </p:nvSpPr>
        <p:spPr/>
        <p:txBody>
          <a:bodyPr/>
          <a:lstStyle/>
          <a:p>
            <a:fld id="{8E928994-A572-483D-8108-F20FBB73C250}" type="slidenum">
              <a:rPr lang="en-US" smtClean="0"/>
              <a:t>9</a:t>
            </a:fld>
            <a:endParaRPr lang="en-US"/>
          </a:p>
        </p:txBody>
      </p:sp>
    </p:spTree>
    <p:extLst>
      <p:ext uri="{BB962C8B-B14F-4D97-AF65-F5344CB8AC3E}">
        <p14:creationId xmlns:p14="http://schemas.microsoft.com/office/powerpoint/2010/main" val="3360201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1A4C91ED-392B-4D3B-9A1D-F6C704B6CCAB}" type="slidenum">
              <a:rPr lang="en-US" sz="1600" smtClean="0">
                <a:latin typeface="Arial" panose="020B0604020202020204" pitchFamily="34" charset="0"/>
              </a:rPr>
              <a:t>10</a:t>
            </a:fld>
            <a:endParaRPr lang="en-US" sz="1600" dirty="0">
              <a:latin typeface="Arial" panose="020B0604020202020204" pitchFamily="34" charset="0"/>
            </a:endParaRPr>
          </a:p>
        </p:txBody>
      </p:sp>
    </p:spTree>
    <p:extLst>
      <p:ext uri="{BB962C8B-B14F-4D97-AF65-F5344CB8AC3E}">
        <p14:creationId xmlns:p14="http://schemas.microsoft.com/office/powerpoint/2010/main" val="2779089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p:bg>
      <p:bgPr>
        <a:solidFill>
          <a:srgbClr val="0023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BC7E-853C-4EAC-941C-F7D4C872CEDA}"/>
              </a:ext>
            </a:extLst>
          </p:cNvPr>
          <p:cNvSpPr>
            <a:spLocks noGrp="1"/>
          </p:cNvSpPr>
          <p:nvPr>
            <p:ph type="ctrTitle" hasCustomPrompt="1"/>
          </p:nvPr>
        </p:nvSpPr>
        <p:spPr>
          <a:xfrm>
            <a:off x="6095999" y="2312988"/>
            <a:ext cx="5795963" cy="2702071"/>
          </a:xfrm>
        </p:spPr>
        <p:txBody>
          <a:bodyPr anchor="ctr"/>
          <a:lstStyle>
            <a:lvl1pPr algn="l">
              <a:defRPr sz="3600" b="1">
                <a:solidFill>
                  <a:schemeClr val="bg1"/>
                </a:solidFill>
              </a:defRPr>
            </a:lvl1pPr>
          </a:lstStyle>
          <a:p>
            <a:r>
              <a:rPr lang="en-US" dirty="0"/>
              <a:t>Presentation title</a:t>
            </a:r>
            <a:endParaRPr lang="fr-FR" dirty="0"/>
          </a:p>
        </p:txBody>
      </p:sp>
      <p:sp>
        <p:nvSpPr>
          <p:cNvPr id="3" name="Subtitle 2">
            <a:extLst>
              <a:ext uri="{FF2B5EF4-FFF2-40B4-BE49-F238E27FC236}">
                <a16:creationId xmlns:a16="http://schemas.microsoft.com/office/drawing/2014/main" id="{F38F8A67-080E-4CD5-8528-5627C41B2D72}"/>
              </a:ext>
            </a:extLst>
          </p:cNvPr>
          <p:cNvSpPr>
            <a:spLocks noGrp="1"/>
          </p:cNvSpPr>
          <p:nvPr>
            <p:ph type="subTitle" idx="1" hasCustomPrompt="1"/>
          </p:nvPr>
        </p:nvSpPr>
        <p:spPr>
          <a:xfrm>
            <a:off x="6095999" y="5015060"/>
            <a:ext cx="5795963" cy="10777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endParaRPr lang="fr-FR" dirty="0"/>
          </a:p>
        </p:txBody>
      </p:sp>
      <p:sp>
        <p:nvSpPr>
          <p:cNvPr id="9" name="Rectangle 8">
            <a:extLst>
              <a:ext uri="{FF2B5EF4-FFF2-40B4-BE49-F238E27FC236}">
                <a16:creationId xmlns:a16="http://schemas.microsoft.com/office/drawing/2014/main" id="{B564B28F-A25E-4825-B94D-B2AD0EA2A9F6}"/>
              </a:ext>
            </a:extLst>
          </p:cNvPr>
          <p:cNvSpPr/>
          <p:nvPr/>
        </p:nvSpPr>
        <p:spPr>
          <a:xfrm>
            <a:off x="-228" y="0"/>
            <a:ext cx="43905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020E53B0-4A6F-4EA6-BAD9-3F10842526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5552" y="0"/>
            <a:ext cx="2366448" cy="1824288"/>
          </a:xfrm>
          <a:prstGeom prst="rect">
            <a:avLst/>
          </a:prstGeom>
        </p:spPr>
      </p:pic>
      <p:sp>
        <p:nvSpPr>
          <p:cNvPr id="26" name="Picture Placeholder 14">
            <a:extLst>
              <a:ext uri="{FF2B5EF4-FFF2-40B4-BE49-F238E27FC236}">
                <a16:creationId xmlns:a16="http://schemas.microsoft.com/office/drawing/2014/main" id="{21F7501C-E215-48DE-9901-1589EACC1FF6}"/>
              </a:ext>
            </a:extLst>
          </p:cNvPr>
          <p:cNvSpPr>
            <a:spLocks noGrp="1"/>
          </p:cNvSpPr>
          <p:nvPr>
            <p:ph type="pic" sz="quarter" idx="12" hasCustomPrompt="1"/>
          </p:nvPr>
        </p:nvSpPr>
        <p:spPr>
          <a:xfrm>
            <a:off x="438828" y="0"/>
            <a:ext cx="6280432" cy="6858000"/>
          </a:xfrm>
          <a:custGeom>
            <a:avLst/>
            <a:gdLst>
              <a:gd name="connsiteX0" fmla="*/ 0 w 6280432"/>
              <a:gd name="connsiteY0" fmla="*/ 0 h 6858000"/>
              <a:gd name="connsiteX1" fmla="*/ 6280432 w 6280432"/>
              <a:gd name="connsiteY1" fmla="*/ 0 h 6858000"/>
              <a:gd name="connsiteX2" fmla="*/ 6280432 w 6280432"/>
              <a:gd name="connsiteY2" fmla="*/ 2281561 h 6858000"/>
              <a:gd name="connsiteX3" fmla="*/ 5466285 w 6280432"/>
              <a:gd name="connsiteY3" fmla="*/ 2281561 h 6858000"/>
              <a:gd name="connsiteX4" fmla="*/ 5466285 w 6280432"/>
              <a:gd name="connsiteY4" fmla="*/ 6858000 h 6858000"/>
              <a:gd name="connsiteX5" fmla="*/ 0 w 628043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0432" h="6858000">
                <a:moveTo>
                  <a:pt x="0" y="0"/>
                </a:moveTo>
                <a:lnTo>
                  <a:pt x="6280432" y="0"/>
                </a:lnTo>
                <a:lnTo>
                  <a:pt x="6280432" y="2281561"/>
                </a:lnTo>
                <a:lnTo>
                  <a:pt x="5466285" y="2281561"/>
                </a:lnTo>
                <a:lnTo>
                  <a:pt x="5466285" y="6858000"/>
                </a:lnTo>
                <a:lnTo>
                  <a:pt x="0" y="6858000"/>
                </a:lnTo>
                <a:close/>
              </a:path>
            </a:pathLst>
          </a:custGeom>
          <a:solidFill>
            <a:schemeClr val="bg2"/>
          </a:solidFill>
        </p:spPr>
        <p:txBody>
          <a:bodyPr wrap="square" anchor="ctr">
            <a:noAutofit/>
          </a:bodyPr>
          <a:lstStyle>
            <a:lvl1pPr marL="0" indent="0" algn="ctr">
              <a:buFontTx/>
              <a:buNone/>
              <a:defRPr baseline="0">
                <a:solidFill>
                  <a:schemeClr val="tx1"/>
                </a:solidFill>
              </a:defRPr>
            </a:lvl1pPr>
          </a:lstStyle>
          <a:p>
            <a:r>
              <a:rPr lang="en-US" dirty="0"/>
              <a:t>Drag and drop </a:t>
            </a:r>
            <a:br>
              <a:rPr lang="en-US" dirty="0"/>
            </a:br>
            <a:r>
              <a:rPr lang="en-US" dirty="0"/>
              <a:t>a picture here</a:t>
            </a:r>
          </a:p>
        </p:txBody>
      </p:sp>
    </p:spTree>
    <p:extLst>
      <p:ext uri="{BB962C8B-B14F-4D97-AF65-F5344CB8AC3E}">
        <p14:creationId xmlns:p14="http://schemas.microsoft.com/office/powerpoint/2010/main" val="2533530760"/>
      </p:ext>
    </p:extLst>
  </p:cSld>
  <p:clrMapOvr>
    <a:masterClrMapping/>
  </p:clrMapOvr>
  <p:hf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without picture">
    <p:bg>
      <p:bgPr>
        <a:solidFill>
          <a:srgbClr val="0023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BC7E-853C-4EAC-941C-F7D4C872CEDA}"/>
              </a:ext>
            </a:extLst>
          </p:cNvPr>
          <p:cNvSpPr>
            <a:spLocks noGrp="1"/>
          </p:cNvSpPr>
          <p:nvPr>
            <p:ph type="ctrTitle" hasCustomPrompt="1"/>
          </p:nvPr>
        </p:nvSpPr>
        <p:spPr>
          <a:xfrm>
            <a:off x="1155701" y="2085976"/>
            <a:ext cx="7807324" cy="2929084"/>
          </a:xfrm>
        </p:spPr>
        <p:txBody>
          <a:bodyPr anchor="ctr"/>
          <a:lstStyle>
            <a:lvl1pPr algn="l">
              <a:defRPr sz="3600" b="1">
                <a:solidFill>
                  <a:schemeClr val="bg1"/>
                </a:solidFill>
              </a:defRPr>
            </a:lvl1pPr>
          </a:lstStyle>
          <a:p>
            <a:r>
              <a:rPr lang="en-US" dirty="0"/>
              <a:t>Presentation title</a:t>
            </a:r>
            <a:endParaRPr lang="fr-FR" dirty="0"/>
          </a:p>
        </p:txBody>
      </p:sp>
      <p:sp>
        <p:nvSpPr>
          <p:cNvPr id="3" name="Subtitle 2">
            <a:extLst>
              <a:ext uri="{FF2B5EF4-FFF2-40B4-BE49-F238E27FC236}">
                <a16:creationId xmlns:a16="http://schemas.microsoft.com/office/drawing/2014/main" id="{F38F8A67-080E-4CD5-8528-5627C41B2D72}"/>
              </a:ext>
            </a:extLst>
          </p:cNvPr>
          <p:cNvSpPr>
            <a:spLocks noGrp="1"/>
          </p:cNvSpPr>
          <p:nvPr>
            <p:ph type="subTitle" idx="1" hasCustomPrompt="1"/>
          </p:nvPr>
        </p:nvSpPr>
        <p:spPr>
          <a:xfrm>
            <a:off x="1155701" y="5015060"/>
            <a:ext cx="7807324" cy="10777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endParaRPr lang="fr-FR" dirty="0"/>
          </a:p>
        </p:txBody>
      </p:sp>
      <p:pic>
        <p:nvPicPr>
          <p:cNvPr id="15" name="Graphic 14">
            <a:extLst>
              <a:ext uri="{FF2B5EF4-FFF2-40B4-BE49-F238E27FC236}">
                <a16:creationId xmlns:a16="http://schemas.microsoft.com/office/drawing/2014/main" id="{92FC3CE6-78BD-44D0-9BE3-1EF21AC5DD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5552" y="0"/>
            <a:ext cx="2366448" cy="1824288"/>
          </a:xfrm>
          <a:prstGeom prst="rect">
            <a:avLst/>
          </a:prstGeom>
        </p:spPr>
      </p:pic>
      <p:sp>
        <p:nvSpPr>
          <p:cNvPr id="13" name="Freeform: Shape 12">
            <a:extLst>
              <a:ext uri="{FF2B5EF4-FFF2-40B4-BE49-F238E27FC236}">
                <a16:creationId xmlns:a16="http://schemas.microsoft.com/office/drawing/2014/main" id="{DDF7C4B5-15B1-42E4-9F81-B5E59B0C5030}"/>
              </a:ext>
            </a:extLst>
          </p:cNvPr>
          <p:cNvSpPr/>
          <p:nvPr/>
        </p:nvSpPr>
        <p:spPr>
          <a:xfrm>
            <a:off x="-228" y="0"/>
            <a:ext cx="1155928" cy="6858000"/>
          </a:xfrm>
          <a:custGeom>
            <a:avLst/>
            <a:gdLst>
              <a:gd name="connsiteX0" fmla="*/ 0 w 1155928"/>
              <a:gd name="connsiteY0" fmla="*/ 0 h 6858000"/>
              <a:gd name="connsiteX1" fmla="*/ 439056 w 1155928"/>
              <a:gd name="connsiteY1" fmla="*/ 0 h 6858000"/>
              <a:gd name="connsiteX2" fmla="*/ 1155928 w 1155928"/>
              <a:gd name="connsiteY2" fmla="*/ 0 h 6858000"/>
              <a:gd name="connsiteX3" fmla="*/ 1155928 w 1155928"/>
              <a:gd name="connsiteY3" fmla="*/ 1714500 h 6858000"/>
              <a:gd name="connsiteX4" fmla="*/ 439056 w 1155928"/>
              <a:gd name="connsiteY4" fmla="*/ 1714500 h 6858000"/>
              <a:gd name="connsiteX5" fmla="*/ 439056 w 1155928"/>
              <a:gd name="connsiteY5" fmla="*/ 6858000 h 6858000"/>
              <a:gd name="connsiteX6" fmla="*/ 0 w 11559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928" h="6858000">
                <a:moveTo>
                  <a:pt x="0" y="0"/>
                </a:moveTo>
                <a:lnTo>
                  <a:pt x="439056" y="0"/>
                </a:lnTo>
                <a:lnTo>
                  <a:pt x="1155928" y="0"/>
                </a:lnTo>
                <a:lnTo>
                  <a:pt x="1155928" y="1714500"/>
                </a:lnTo>
                <a:lnTo>
                  <a:pt x="439056" y="1714500"/>
                </a:lnTo>
                <a:lnTo>
                  <a:pt x="439056"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888591242"/>
      </p:ext>
    </p:extLst>
  </p:cSld>
  <p:clrMapOvr>
    <a:masterClrMapping/>
  </p:clrMapOvr>
  <p:hf hdr="0" ft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spcBef>
                <a:spcPts val="1200"/>
              </a:spcBef>
              <a:defRPr/>
            </a:lvl1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hasCustomPrompt="1"/>
          </p:nvPr>
        </p:nvSpPr>
        <p:spPr/>
        <p:txBody>
          <a:bodyPr/>
          <a:lstStyle>
            <a:lvl1pPr>
              <a:defRPr/>
            </a:lvl1pPr>
          </a:lstStyle>
          <a:p>
            <a:r>
              <a:rPr lang="en-US" dirty="0"/>
              <a:t>Slide title</a:t>
            </a:r>
          </a:p>
        </p:txBody>
      </p:sp>
      <p:sp>
        <p:nvSpPr>
          <p:cNvPr id="4" name="Date Placeholder 3">
            <a:extLst>
              <a:ext uri="{FF2B5EF4-FFF2-40B4-BE49-F238E27FC236}">
                <a16:creationId xmlns:a16="http://schemas.microsoft.com/office/drawing/2014/main" id="{706EF7C4-3513-40DF-91A6-018C8E9ACF4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D2B796A-0B1E-46FA-AC86-9A7803DF8CBC}"/>
              </a:ext>
            </a:extLst>
          </p:cNvPr>
          <p:cNvSpPr>
            <a:spLocks noGrp="1"/>
          </p:cNvSpPr>
          <p:nvPr>
            <p:ph type="ftr" sz="quarter" idx="11"/>
          </p:nvPr>
        </p:nvSpPr>
        <p:spPr/>
        <p:txBody>
          <a:bodyPr/>
          <a:lstStyle/>
          <a:p>
            <a:r>
              <a:rPr lang="fr-FR"/>
              <a:t>Presentation title</a:t>
            </a:r>
            <a:endParaRPr lang="fr-FR" dirty="0"/>
          </a:p>
        </p:txBody>
      </p:sp>
      <p:sp>
        <p:nvSpPr>
          <p:cNvPr id="6" name="Slide Number Placeholder 5">
            <a:extLst>
              <a:ext uri="{FF2B5EF4-FFF2-40B4-BE49-F238E27FC236}">
                <a16:creationId xmlns:a16="http://schemas.microsoft.com/office/drawing/2014/main" id="{1098E223-380C-4295-85FF-7B9C2423BBBE}"/>
              </a:ext>
            </a:extLst>
          </p:cNvPr>
          <p:cNvSpPr>
            <a:spLocks noGrp="1"/>
          </p:cNvSpPr>
          <p:nvPr>
            <p:ph type="sldNum" sz="quarter" idx="12"/>
          </p:nvPr>
        </p:nvSpPr>
        <p:spPr/>
        <p:txBody>
          <a:bodyPr/>
          <a:lstStyle/>
          <a:p>
            <a:pPr algn="r"/>
            <a:r>
              <a:rPr lang="fr-FR"/>
              <a:t> </a:t>
            </a:r>
            <a:fld id="{D7A79964-404B-49E7-9019-D19C4EEAE8AF}" type="slidenum">
              <a:rPr smtClean="0"/>
              <a:pPr algn="r"/>
              <a:t>‹#›</a:t>
            </a:fld>
            <a:endParaRPr dirty="0"/>
          </a:p>
        </p:txBody>
      </p:sp>
    </p:spTree>
    <p:extLst>
      <p:ext uri="{BB962C8B-B14F-4D97-AF65-F5344CB8AC3E}">
        <p14:creationId xmlns:p14="http://schemas.microsoft.com/office/powerpoint/2010/main" val="1041778011"/>
      </p:ext>
    </p:extLst>
  </p:cSld>
  <p:clrMapOvr>
    <a:masterClrMapping/>
  </p:clrMapOvr>
  <p:hf hdr="0" ftr="0" dt="0"/>
  <p:extLst>
    <p:ext uri="{DCECCB84-F9BA-43D5-87BE-67443E8EF086}">
      <p15:sldGuideLst xmlns:p15="http://schemas.microsoft.com/office/powerpoint/2012/main">
        <p15:guide id="1" pos="5654">
          <p15:clr>
            <a:srgbClr val="FBAE40"/>
          </p15:clr>
        </p15:guide>
        <p15:guide id="2" pos="726">
          <p15:clr>
            <a:srgbClr val="FBAE40"/>
          </p15:clr>
        </p15:guide>
        <p15:guide id="3" orient="horz" pos="137">
          <p15:clr>
            <a:srgbClr val="FBAE40"/>
          </p15:clr>
        </p15:guide>
        <p15:guide id="4" orient="horz" pos="6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19399" y="419894"/>
            <a:ext cx="9372601" cy="1484312"/>
          </a:xfrm>
          <a:solidFill>
            <a:schemeClr val="accent4"/>
          </a:solidFill>
        </p:spPr>
        <p:txBody>
          <a:bodyPr vert="horz" lIns="91440" tIns="45720" rIns="288000" bIns="45720" rtlCol="0" anchor="ctr">
            <a:noAutofit/>
          </a:bodyPr>
          <a:lstStyle>
            <a:lvl1pPr marL="263525" indent="0" algn="l">
              <a:defRPr lang="en-US" sz="3600" b="1" dirty="0">
                <a:solidFill>
                  <a:schemeClr val="tx1"/>
                </a:solidFill>
              </a:defRPr>
            </a:lvl1pPr>
          </a:lstStyle>
          <a:p>
            <a:pPr lvl="0"/>
            <a:r>
              <a:rPr lang="en-US" dirty="0"/>
              <a:t>Section title</a:t>
            </a:r>
          </a:p>
        </p:txBody>
      </p:sp>
      <p:pic>
        <p:nvPicPr>
          <p:cNvPr id="6" name="Graphic 5">
            <a:extLst>
              <a:ext uri="{FF2B5EF4-FFF2-40B4-BE49-F238E27FC236}">
                <a16:creationId xmlns:a16="http://schemas.microsoft.com/office/drawing/2014/main" id="{2010E20D-C2F4-4C57-9379-900BECBE540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556" y="6094699"/>
            <a:ext cx="990025" cy="763207"/>
          </a:xfrm>
          <a:prstGeom prst="rect">
            <a:avLst/>
          </a:prstGeom>
        </p:spPr>
      </p:pic>
      <p:sp>
        <p:nvSpPr>
          <p:cNvPr id="7" name="Picture Placeholder 6">
            <a:extLst>
              <a:ext uri="{FF2B5EF4-FFF2-40B4-BE49-F238E27FC236}">
                <a16:creationId xmlns:a16="http://schemas.microsoft.com/office/drawing/2014/main" id="{83CCF378-34BF-4EE7-87EE-0F21AAF7F209}"/>
              </a:ext>
            </a:extLst>
          </p:cNvPr>
          <p:cNvSpPr>
            <a:spLocks noGrp="1"/>
          </p:cNvSpPr>
          <p:nvPr>
            <p:ph type="pic" sz="quarter" idx="10" hasCustomPrompt="1"/>
          </p:nvPr>
        </p:nvSpPr>
        <p:spPr>
          <a:xfrm>
            <a:off x="0" y="1304925"/>
            <a:ext cx="12192000" cy="5553075"/>
          </a:xfrm>
          <a:custGeom>
            <a:avLst/>
            <a:gdLst>
              <a:gd name="connsiteX0" fmla="*/ 0 w 12192000"/>
              <a:gd name="connsiteY0" fmla="*/ 5552981 h 5553075"/>
              <a:gd name="connsiteX1" fmla="*/ 12192000 w 12192000"/>
              <a:gd name="connsiteY1" fmla="*/ 5552981 h 5553075"/>
              <a:gd name="connsiteX2" fmla="*/ 12192000 w 12192000"/>
              <a:gd name="connsiteY2" fmla="*/ 5553075 h 5553075"/>
              <a:gd name="connsiteX3" fmla="*/ 0 w 12192000"/>
              <a:gd name="connsiteY3" fmla="*/ 5553075 h 5553075"/>
              <a:gd name="connsiteX4" fmla="*/ 0 w 12192000"/>
              <a:gd name="connsiteY4" fmla="*/ 0 h 5553075"/>
              <a:gd name="connsiteX5" fmla="*/ 2819401 w 12192000"/>
              <a:gd name="connsiteY5" fmla="*/ 0 h 5553075"/>
              <a:gd name="connsiteX6" fmla="*/ 2819401 w 12192000"/>
              <a:gd name="connsiteY6" fmla="*/ 599281 h 5553075"/>
              <a:gd name="connsiteX7" fmla="*/ 12192000 w 12192000"/>
              <a:gd name="connsiteY7" fmla="*/ 599281 h 5553075"/>
              <a:gd name="connsiteX8" fmla="*/ 12192000 w 12192000"/>
              <a:gd name="connsiteY8" fmla="*/ 4787900 h 5553075"/>
              <a:gd name="connsiteX9" fmla="*/ 1683657 w 12192000"/>
              <a:gd name="connsiteY9" fmla="*/ 4787900 h 5553075"/>
              <a:gd name="connsiteX10" fmla="*/ 1683657 w 12192000"/>
              <a:gd name="connsiteY10" fmla="*/ 4631418 h 5553075"/>
              <a:gd name="connsiteX11" fmla="*/ 0 w 12192000"/>
              <a:gd name="connsiteY11" fmla="*/ 4631418 h 55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5553075">
                <a:moveTo>
                  <a:pt x="0" y="5552981"/>
                </a:moveTo>
                <a:lnTo>
                  <a:pt x="12192000" y="5552981"/>
                </a:lnTo>
                <a:lnTo>
                  <a:pt x="12192000" y="5553075"/>
                </a:lnTo>
                <a:lnTo>
                  <a:pt x="0" y="5553075"/>
                </a:lnTo>
                <a:close/>
                <a:moveTo>
                  <a:pt x="0" y="0"/>
                </a:moveTo>
                <a:lnTo>
                  <a:pt x="2819401" y="0"/>
                </a:lnTo>
                <a:lnTo>
                  <a:pt x="2819401" y="599281"/>
                </a:lnTo>
                <a:lnTo>
                  <a:pt x="12192000" y="599281"/>
                </a:lnTo>
                <a:lnTo>
                  <a:pt x="12192000" y="4787900"/>
                </a:lnTo>
                <a:lnTo>
                  <a:pt x="1683657" y="4787900"/>
                </a:lnTo>
                <a:lnTo>
                  <a:pt x="1683657" y="4631418"/>
                </a:lnTo>
                <a:lnTo>
                  <a:pt x="0" y="4631418"/>
                </a:lnTo>
                <a:close/>
              </a:path>
            </a:pathLst>
          </a:custGeom>
          <a:noFill/>
        </p:spPr>
        <p:txBody>
          <a:bodyPr vert="horz" wrap="none" lIns="91440" tIns="45720" rIns="90000" bIns="45720" rtlCol="0" anchor="ctr">
            <a:noAutofit/>
          </a:bodyPr>
          <a:lstStyle>
            <a:lvl1pPr algn="ctr">
              <a:buClr>
                <a:schemeClr val="tx1"/>
              </a:buClr>
              <a:defRPr lang="en-US" baseline="0">
                <a:solidFill>
                  <a:schemeClr val="bg2"/>
                </a:solidFill>
              </a:defRPr>
            </a:lvl1pPr>
          </a:lstStyle>
          <a:p>
            <a:pPr marL="261938" lvl="0" indent="-261938" algn="ctr"/>
            <a:r>
              <a:rPr lang="en-US" dirty="0"/>
              <a:t>Drag and drop a picture here (optional)</a:t>
            </a:r>
          </a:p>
        </p:txBody>
      </p:sp>
    </p:spTree>
    <p:extLst>
      <p:ext uri="{BB962C8B-B14F-4D97-AF65-F5344CB8AC3E}">
        <p14:creationId xmlns:p14="http://schemas.microsoft.com/office/powerpoint/2010/main" val="19196197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wo conten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0037" y="1484313"/>
            <a:ext cx="5719763" cy="4608512"/>
          </a:xfrm>
        </p:spPr>
        <p:txBody>
          <a:bodyPr/>
          <a:lstStyle>
            <a:lvl1pPr>
              <a:defRPr/>
            </a:lvl1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096000" y="1484313"/>
            <a:ext cx="5720400" cy="4608512"/>
          </a:xfrm>
        </p:spPr>
        <p:txBody>
          <a:bodyPr/>
          <a:lstStyle>
            <a:lvl1pPr>
              <a:defRPr/>
            </a:lvl1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p:txBody>
          <a:bodyPr/>
          <a:lstStyle>
            <a:lvl1pPr>
              <a:defRPr/>
            </a:lvl1pPr>
          </a:lstStyle>
          <a:p>
            <a:r>
              <a:rPr lang="en-US" dirty="0"/>
              <a:t>Slide title</a:t>
            </a:r>
          </a:p>
        </p:txBody>
      </p:sp>
      <p:sp>
        <p:nvSpPr>
          <p:cNvPr id="2" name="Date Placeholder 1">
            <a:extLst>
              <a:ext uri="{FF2B5EF4-FFF2-40B4-BE49-F238E27FC236}">
                <a16:creationId xmlns:a16="http://schemas.microsoft.com/office/drawing/2014/main" id="{53788507-3E03-4FB3-A132-78A9397820B6}"/>
              </a:ext>
            </a:extLst>
          </p:cNvPr>
          <p:cNvSpPr>
            <a:spLocks noGrp="1"/>
          </p:cNvSpPr>
          <p:nvPr>
            <p:ph type="dt" sz="half" idx="10"/>
          </p:nvPr>
        </p:nvSpPr>
        <p:spPr/>
        <p:txBody>
          <a:bodyPr/>
          <a:lstStyle/>
          <a:p>
            <a:endParaRPr lang="en-US" dirty="0"/>
          </a:p>
        </p:txBody>
      </p:sp>
      <p:sp>
        <p:nvSpPr>
          <p:cNvPr id="7" name="Footer Placeholder 6">
            <a:extLst>
              <a:ext uri="{FF2B5EF4-FFF2-40B4-BE49-F238E27FC236}">
                <a16:creationId xmlns:a16="http://schemas.microsoft.com/office/drawing/2014/main" id="{49E28F68-9BF2-4E8D-9900-2B961920C10C}"/>
              </a:ext>
            </a:extLst>
          </p:cNvPr>
          <p:cNvSpPr>
            <a:spLocks noGrp="1"/>
          </p:cNvSpPr>
          <p:nvPr>
            <p:ph type="ftr" sz="quarter" idx="11"/>
          </p:nvPr>
        </p:nvSpPr>
        <p:spPr/>
        <p:txBody>
          <a:bodyPr/>
          <a:lstStyle/>
          <a:p>
            <a:r>
              <a:rPr lang="fr-FR"/>
              <a:t>Presentation title</a:t>
            </a:r>
            <a:endParaRPr lang="fr-FR" dirty="0"/>
          </a:p>
        </p:txBody>
      </p:sp>
      <p:sp>
        <p:nvSpPr>
          <p:cNvPr id="8" name="Slide Number Placeholder 7">
            <a:extLst>
              <a:ext uri="{FF2B5EF4-FFF2-40B4-BE49-F238E27FC236}">
                <a16:creationId xmlns:a16="http://schemas.microsoft.com/office/drawing/2014/main" id="{E2468ACE-19CE-4D11-BE8C-BF854FA85EA3}"/>
              </a:ext>
            </a:extLst>
          </p:cNvPr>
          <p:cNvSpPr>
            <a:spLocks noGrp="1"/>
          </p:cNvSpPr>
          <p:nvPr>
            <p:ph type="sldNum" sz="quarter" idx="12"/>
          </p:nvPr>
        </p:nvSpPr>
        <p:spPr/>
        <p:txBody>
          <a:bodyPr/>
          <a:lstStyle/>
          <a:p>
            <a:pPr algn="r"/>
            <a:r>
              <a:rPr lang="fr-FR"/>
              <a:t> </a:t>
            </a:r>
            <a:fld id="{D7A79964-404B-49E7-9019-D19C4EEAE8AF}" type="slidenum">
              <a:rPr smtClean="0"/>
              <a:pPr algn="r"/>
              <a:t>‹#›</a:t>
            </a:fld>
            <a:endParaRPr dirty="0"/>
          </a:p>
        </p:txBody>
      </p:sp>
    </p:spTree>
    <p:extLst>
      <p:ext uri="{BB962C8B-B14F-4D97-AF65-F5344CB8AC3E}">
        <p14:creationId xmlns:p14="http://schemas.microsoft.com/office/powerpoint/2010/main" val="3295077745"/>
      </p:ext>
    </p:extLst>
  </p:cSld>
  <p:clrMapOvr>
    <a:masterClrMapping/>
  </p:clrMapOvr>
  <p:hf hdr="0" ftr="0" dt="0"/>
  <p:extLst>
    <p:ext uri="{DCECCB84-F9BA-43D5-87BE-67443E8EF086}">
      <p15:sldGuideLst xmlns:p15="http://schemas.microsoft.com/office/powerpoint/2012/main">
        <p15:guide id="1" orient="horz" pos="674">
          <p15:clr>
            <a:srgbClr val="FBAE40"/>
          </p15:clr>
        </p15:guide>
        <p15:guide id="2" orient="horz" pos="137">
          <p15:clr>
            <a:srgbClr val="FBAE40"/>
          </p15:clr>
        </p15:guide>
        <p15:guide id="3" pos="72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Slide title</a:t>
            </a:r>
          </a:p>
        </p:txBody>
      </p:sp>
      <p:sp>
        <p:nvSpPr>
          <p:cNvPr id="2" name="Date Placeholder 1">
            <a:extLst>
              <a:ext uri="{FF2B5EF4-FFF2-40B4-BE49-F238E27FC236}">
                <a16:creationId xmlns:a16="http://schemas.microsoft.com/office/drawing/2014/main" id="{69297BAC-5561-499E-BBCB-6D6E1FD7DF7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1525733-58EA-4C07-864D-B4CB76D0D55F}"/>
              </a:ext>
            </a:extLst>
          </p:cNvPr>
          <p:cNvSpPr>
            <a:spLocks noGrp="1"/>
          </p:cNvSpPr>
          <p:nvPr>
            <p:ph type="ftr" sz="quarter" idx="11"/>
          </p:nvPr>
        </p:nvSpPr>
        <p:spPr/>
        <p:txBody>
          <a:bodyPr/>
          <a:lstStyle/>
          <a:p>
            <a:r>
              <a:rPr lang="fr-FR"/>
              <a:t>Presentation title</a:t>
            </a:r>
            <a:endParaRPr lang="fr-FR" dirty="0"/>
          </a:p>
        </p:txBody>
      </p:sp>
      <p:sp>
        <p:nvSpPr>
          <p:cNvPr id="6" name="Slide Number Placeholder 5">
            <a:extLst>
              <a:ext uri="{FF2B5EF4-FFF2-40B4-BE49-F238E27FC236}">
                <a16:creationId xmlns:a16="http://schemas.microsoft.com/office/drawing/2014/main" id="{3B875373-7992-498D-9AB1-3D8254424717}"/>
              </a:ext>
            </a:extLst>
          </p:cNvPr>
          <p:cNvSpPr>
            <a:spLocks noGrp="1"/>
          </p:cNvSpPr>
          <p:nvPr>
            <p:ph type="sldNum" sz="quarter" idx="12"/>
          </p:nvPr>
        </p:nvSpPr>
        <p:spPr/>
        <p:txBody>
          <a:bodyPr/>
          <a:lstStyle/>
          <a:p>
            <a:pPr algn="r"/>
            <a:r>
              <a:rPr lang="fr-FR"/>
              <a:t> </a:t>
            </a:r>
            <a:fld id="{D7A79964-404B-49E7-9019-D19C4EEAE8AF}" type="slidenum">
              <a:rPr smtClean="0"/>
              <a:pPr algn="r"/>
              <a:t>‹#›</a:t>
            </a:fld>
            <a:endParaRPr dirty="0"/>
          </a:p>
        </p:txBody>
      </p:sp>
    </p:spTree>
    <p:extLst>
      <p:ext uri="{BB962C8B-B14F-4D97-AF65-F5344CB8AC3E}">
        <p14:creationId xmlns:p14="http://schemas.microsoft.com/office/powerpoint/2010/main" val="2387898095"/>
      </p:ext>
    </p:extLst>
  </p:cSld>
  <p:clrMapOvr>
    <a:masterClrMapping/>
  </p:clrMapOvr>
  <p:extLst>
    <p:ext uri="{DCECCB84-F9BA-43D5-87BE-67443E8EF086}">
      <p15:sldGuideLst xmlns:p15="http://schemas.microsoft.com/office/powerpoint/2012/main">
        <p15:guide id="1" pos="5654">
          <p15:clr>
            <a:srgbClr val="FBAE40"/>
          </p15:clr>
        </p15:guide>
        <p15:guide id="2" orient="horz" pos="2160">
          <p15:clr>
            <a:srgbClr val="FBAE40"/>
          </p15:clr>
        </p15:guide>
        <p15:guide id="3" orient="horz" pos="674">
          <p15:clr>
            <a:srgbClr val="FBAE40"/>
          </p15:clr>
        </p15:guide>
        <p15:guide id="4" orient="horz" pos="137">
          <p15:clr>
            <a:srgbClr val="FBAE40"/>
          </p15:clr>
        </p15:guide>
        <p15:guide id="5" pos="72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125953C-BDCE-466C-B5D1-10A5597F722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5093A61-3D0C-4D22-A38C-FED809C56B79}"/>
              </a:ext>
            </a:extLst>
          </p:cNvPr>
          <p:cNvSpPr>
            <a:spLocks noGrp="1"/>
          </p:cNvSpPr>
          <p:nvPr>
            <p:ph type="ftr" sz="quarter" idx="11"/>
          </p:nvPr>
        </p:nvSpPr>
        <p:spPr/>
        <p:txBody>
          <a:bodyPr/>
          <a:lstStyle/>
          <a:p>
            <a:r>
              <a:rPr lang="fr-FR"/>
              <a:t>Presentation title</a:t>
            </a:r>
            <a:endParaRPr lang="fr-FR" dirty="0"/>
          </a:p>
        </p:txBody>
      </p:sp>
      <p:sp>
        <p:nvSpPr>
          <p:cNvPr id="5" name="Slide Number Placeholder 4">
            <a:extLst>
              <a:ext uri="{FF2B5EF4-FFF2-40B4-BE49-F238E27FC236}">
                <a16:creationId xmlns:a16="http://schemas.microsoft.com/office/drawing/2014/main" id="{B6CFF57E-942B-4161-B1AA-AAC9C60FE343}"/>
              </a:ext>
            </a:extLst>
          </p:cNvPr>
          <p:cNvSpPr>
            <a:spLocks noGrp="1"/>
          </p:cNvSpPr>
          <p:nvPr>
            <p:ph type="sldNum" sz="quarter" idx="12"/>
          </p:nvPr>
        </p:nvSpPr>
        <p:spPr/>
        <p:txBody>
          <a:bodyPr/>
          <a:lstStyle/>
          <a:p>
            <a:pPr algn="r"/>
            <a:r>
              <a:rPr lang="fr-FR"/>
              <a:t> </a:t>
            </a:r>
            <a:fld id="{D7A79964-404B-49E7-9019-D19C4EEAE8AF}" type="slidenum">
              <a:rPr smtClean="0"/>
              <a:pPr algn="r"/>
              <a:t>‹#›</a:t>
            </a:fld>
            <a:endParaRPr dirty="0"/>
          </a:p>
        </p:txBody>
      </p:sp>
    </p:spTree>
    <p:extLst>
      <p:ext uri="{BB962C8B-B14F-4D97-AF65-F5344CB8AC3E}">
        <p14:creationId xmlns:p14="http://schemas.microsoft.com/office/powerpoint/2010/main" val="186701131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orient="horz" pos="674">
          <p15:clr>
            <a:srgbClr val="FBAE40"/>
          </p15:clr>
        </p15:guide>
        <p15:guide id="3" orient="horz" pos="137">
          <p15:clr>
            <a:srgbClr val="FBAE40"/>
          </p15:clr>
        </p15:guide>
        <p15:guide id="4" pos="72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6FA9459-E99A-42A8-92B5-7137E9427AC2}"/>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5D937686-130C-4AED-A17F-79ECBF53C1EB}"/>
                </a:ext>
              </a:extLst>
            </p:cNvPr>
            <p:cNvGrpSpPr/>
            <p:nvPr/>
          </p:nvGrpSpPr>
          <p:grpSpPr>
            <a:xfrm>
              <a:off x="0" y="0"/>
              <a:ext cx="12192000" cy="6854862"/>
              <a:chOff x="0" y="0"/>
              <a:chExt cx="12192000" cy="6854862"/>
            </a:xfrm>
          </p:grpSpPr>
          <p:sp>
            <p:nvSpPr>
              <p:cNvPr id="12" name="Rectangle 11">
                <a:extLst>
                  <a:ext uri="{FF2B5EF4-FFF2-40B4-BE49-F238E27FC236}">
                    <a16:creationId xmlns:a16="http://schemas.microsoft.com/office/drawing/2014/main" id="{2A1E53E3-FC79-490F-927D-EDA5C06E6818}"/>
                  </a:ext>
                </a:extLst>
              </p:cNvPr>
              <p:cNvSpPr/>
              <p:nvPr/>
            </p:nvSpPr>
            <p:spPr>
              <a:xfrm>
                <a:off x="0" y="0"/>
                <a:ext cx="12192000" cy="6854862"/>
              </a:xfrm>
              <a:prstGeom prst="rect">
                <a:avLst/>
              </a:prstGeom>
              <a:solidFill>
                <a:srgbClr val="00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1420E875-771B-4F7F-AE61-DCE396A66F0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5600" y="5621565"/>
                <a:ext cx="1599819" cy="1233297"/>
              </a:xfrm>
              <a:prstGeom prst="rect">
                <a:avLst/>
              </a:prstGeom>
            </p:spPr>
          </p:pic>
        </p:grpSp>
        <p:grpSp>
          <p:nvGrpSpPr>
            <p:cNvPr id="8" name="Group 7">
              <a:extLst>
                <a:ext uri="{FF2B5EF4-FFF2-40B4-BE49-F238E27FC236}">
                  <a16:creationId xmlns:a16="http://schemas.microsoft.com/office/drawing/2014/main" id="{62888E23-EA76-462F-A85B-1C6FA527FA6D}"/>
                </a:ext>
              </a:extLst>
            </p:cNvPr>
            <p:cNvGrpSpPr/>
            <p:nvPr/>
          </p:nvGrpSpPr>
          <p:grpSpPr>
            <a:xfrm>
              <a:off x="1" y="4152900"/>
              <a:ext cx="12191999" cy="2705100"/>
              <a:chOff x="1" y="4152900"/>
              <a:chExt cx="12191999" cy="2705100"/>
            </a:xfrm>
          </p:grpSpPr>
          <p:sp>
            <p:nvSpPr>
              <p:cNvPr id="9" name="Freeform 21">
                <a:extLst>
                  <a:ext uri="{FF2B5EF4-FFF2-40B4-BE49-F238E27FC236}">
                    <a16:creationId xmlns:a16="http://schemas.microsoft.com/office/drawing/2014/main" id="{B428783B-02FD-4849-BFB2-D1C2BC8E88B5}"/>
                  </a:ext>
                </a:extLst>
              </p:cNvPr>
              <p:cNvSpPr/>
              <p:nvPr/>
            </p:nvSpPr>
            <p:spPr>
              <a:xfrm>
                <a:off x="1" y="4152900"/>
                <a:ext cx="12191999" cy="2705100"/>
              </a:xfrm>
              <a:custGeom>
                <a:avLst/>
                <a:gdLst>
                  <a:gd name="connsiteX0" fmla="*/ 0 w 12191999"/>
                  <a:gd name="connsiteY0" fmla="*/ 0 h 2705100"/>
                  <a:gd name="connsiteX1" fmla="*/ 1104899 w 12191999"/>
                  <a:gd name="connsiteY1" fmla="*/ 0 h 2705100"/>
                  <a:gd name="connsiteX2" fmla="*/ 1104899 w 12191999"/>
                  <a:gd name="connsiteY2" fmla="*/ 1422400 h 2705100"/>
                  <a:gd name="connsiteX3" fmla="*/ 12191999 w 12191999"/>
                  <a:gd name="connsiteY3" fmla="*/ 1422400 h 2705100"/>
                  <a:gd name="connsiteX4" fmla="*/ 12191999 w 12191999"/>
                  <a:gd name="connsiteY4" fmla="*/ 2705100 h 2705100"/>
                  <a:gd name="connsiteX5" fmla="*/ 1 w 12191999"/>
                  <a:gd name="connsiteY5" fmla="*/ 2705100 h 2705100"/>
                  <a:gd name="connsiteX6" fmla="*/ 1 w 12191999"/>
                  <a:gd name="connsiteY6" fmla="*/ 1543050 h 2705100"/>
                  <a:gd name="connsiteX7" fmla="*/ 0 w 12191999"/>
                  <a:gd name="connsiteY7" fmla="*/ 154305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2705100">
                    <a:moveTo>
                      <a:pt x="0" y="0"/>
                    </a:moveTo>
                    <a:lnTo>
                      <a:pt x="1104899" y="0"/>
                    </a:lnTo>
                    <a:lnTo>
                      <a:pt x="1104899" y="1422400"/>
                    </a:lnTo>
                    <a:lnTo>
                      <a:pt x="12191999" y="1422400"/>
                    </a:lnTo>
                    <a:lnTo>
                      <a:pt x="12191999" y="2705100"/>
                    </a:lnTo>
                    <a:lnTo>
                      <a:pt x="1" y="2705100"/>
                    </a:lnTo>
                    <a:lnTo>
                      <a:pt x="1" y="1543050"/>
                    </a:lnTo>
                    <a:lnTo>
                      <a:pt x="0" y="154305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Rectangle 9">
                <a:extLst>
                  <a:ext uri="{FF2B5EF4-FFF2-40B4-BE49-F238E27FC236}">
                    <a16:creationId xmlns:a16="http://schemas.microsoft.com/office/drawing/2014/main" id="{A6B1C6E9-C7C0-445A-8911-23E57FA33B25}"/>
                  </a:ext>
                </a:extLst>
              </p:cNvPr>
              <p:cNvSpPr/>
              <p:nvPr/>
            </p:nvSpPr>
            <p:spPr>
              <a:xfrm>
                <a:off x="219561" y="6047363"/>
                <a:ext cx="6360534" cy="646331"/>
              </a:xfrm>
              <a:prstGeom prst="rect">
                <a:avLst/>
              </a:prstGeom>
            </p:spPr>
            <p:txBody>
              <a:bodyPr wrap="square">
                <a:spAutoFit/>
              </a:bodyPr>
              <a:lstStyle/>
              <a:p>
                <a:r>
                  <a:rPr lang="en-US" sz="1200" dirty="0">
                    <a:solidFill>
                      <a:srgbClr val="00234B"/>
                    </a:solidFill>
                    <a:latin typeface="Arial" panose="020B0604020202020204" pitchFamily="34" charset="0"/>
                  </a:rPr>
                  <a:t>© STMicroelectronics - All rights reserved.</a:t>
                </a:r>
                <a:br>
                  <a:rPr lang="en-US" sz="1200" dirty="0">
                    <a:solidFill>
                      <a:srgbClr val="00234B"/>
                    </a:solidFill>
                    <a:latin typeface="Arial" panose="020B0604020202020204" pitchFamily="34" charset="0"/>
                  </a:rPr>
                </a:br>
                <a:r>
                  <a:rPr lang="en-US" sz="1200" dirty="0">
                    <a:solidFill>
                      <a:srgbClr val="00234B"/>
                    </a:solidFill>
                    <a:latin typeface="Arial" panose="020B0604020202020204" pitchFamily="34" charset="0"/>
                  </a:rPr>
                  <a:t>The STMicroelectronics corporate logo is a registered trademark of the STMicroelectronics </a:t>
                </a:r>
                <a:br>
                  <a:rPr lang="en-US" sz="1200" dirty="0">
                    <a:solidFill>
                      <a:srgbClr val="00234B"/>
                    </a:solidFill>
                    <a:latin typeface="Arial" panose="020B0604020202020204" pitchFamily="34" charset="0"/>
                  </a:rPr>
                </a:br>
                <a:r>
                  <a:rPr lang="en-US" sz="1200" dirty="0">
                    <a:solidFill>
                      <a:srgbClr val="00234B"/>
                    </a:solidFill>
                    <a:latin typeface="Arial" panose="020B0604020202020204" pitchFamily="34" charset="0"/>
                  </a:rPr>
                  <a:t>group of companies. All other names are the property of their respective owners</a:t>
                </a:r>
                <a:r>
                  <a:rPr lang="en-US" sz="1200" dirty="0">
                    <a:solidFill>
                      <a:srgbClr val="00234B"/>
                    </a:solidFill>
                  </a:rPr>
                  <a:t>.</a:t>
                </a:r>
              </a:p>
            </p:txBody>
          </p:sp>
          <p:pic>
            <p:nvPicPr>
              <p:cNvPr id="11" name="Graphic 10">
                <a:extLst>
                  <a:ext uri="{FF2B5EF4-FFF2-40B4-BE49-F238E27FC236}">
                    <a16:creationId xmlns:a16="http://schemas.microsoft.com/office/drawing/2014/main" id="{B3C9C090-4752-447B-8BD0-B0518657236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15600" y="5621565"/>
                <a:ext cx="1599819" cy="1233297"/>
              </a:xfrm>
              <a:prstGeom prst="rect">
                <a:avLst/>
              </a:prstGeom>
            </p:spPr>
          </p:pic>
        </p:grpSp>
      </p:grpSp>
      <p:sp>
        <p:nvSpPr>
          <p:cNvPr id="14" name="Rectangle 13">
            <a:extLst>
              <a:ext uri="{FF2B5EF4-FFF2-40B4-BE49-F238E27FC236}">
                <a16:creationId xmlns:a16="http://schemas.microsoft.com/office/drawing/2014/main" id="{2011FD0E-B8FA-4370-8190-CB141A1A792B}"/>
              </a:ext>
            </a:extLst>
          </p:cNvPr>
          <p:cNvSpPr/>
          <p:nvPr/>
        </p:nvSpPr>
        <p:spPr>
          <a:xfrm>
            <a:off x="3686654" y="2228671"/>
            <a:ext cx="4818691" cy="1200329"/>
          </a:xfrm>
          <a:prstGeom prst="rect">
            <a:avLst/>
          </a:prstGeom>
        </p:spPr>
        <p:txBody>
          <a:bodyPr wrap="none">
            <a:spAutoFit/>
          </a:bodyPr>
          <a:lstStyle/>
          <a:p>
            <a:pPr lvl="0" algn="ctr"/>
            <a:r>
              <a:rPr lang="en-US" sz="7200" b="1" dirty="0">
                <a:solidFill>
                  <a:srgbClr val="FFFFFF"/>
                </a:solidFill>
              </a:rPr>
              <a:t>Thank you</a:t>
            </a:r>
          </a:p>
        </p:txBody>
      </p:sp>
    </p:spTree>
    <p:extLst>
      <p:ext uri="{BB962C8B-B14F-4D97-AF65-F5344CB8AC3E}">
        <p14:creationId xmlns:p14="http://schemas.microsoft.com/office/powerpoint/2010/main" val="151117776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Main title and pictur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BC7E-853C-4EAC-941C-F7D4C872CEDA}"/>
              </a:ext>
            </a:extLst>
          </p:cNvPr>
          <p:cNvSpPr>
            <a:spLocks noGrp="1"/>
          </p:cNvSpPr>
          <p:nvPr>
            <p:ph type="ctrTitle"/>
          </p:nvPr>
        </p:nvSpPr>
        <p:spPr>
          <a:xfrm>
            <a:off x="6095999" y="2312988"/>
            <a:ext cx="5795963" cy="2702071"/>
          </a:xfrm>
        </p:spPr>
        <p:txBody>
          <a:bodyPr anchor="ctr"/>
          <a:lstStyle>
            <a:lvl1pPr algn="l">
              <a:defRPr sz="3600" b="1">
                <a:solidFill>
                  <a:schemeClr val="bg1"/>
                </a:solidFill>
              </a:defRPr>
            </a:lvl1pPr>
          </a:lstStyle>
          <a:p>
            <a:r>
              <a:rPr lang="en-US"/>
              <a:t>Click to edit Master title style</a:t>
            </a:r>
            <a:endParaRPr lang="fr-FR" dirty="0"/>
          </a:p>
        </p:txBody>
      </p:sp>
      <p:sp>
        <p:nvSpPr>
          <p:cNvPr id="3" name="Subtitle 2">
            <a:extLst>
              <a:ext uri="{FF2B5EF4-FFF2-40B4-BE49-F238E27FC236}">
                <a16:creationId xmlns:a16="http://schemas.microsoft.com/office/drawing/2014/main" id="{F38F8A67-080E-4CD5-8528-5627C41B2D72}"/>
              </a:ext>
            </a:extLst>
          </p:cNvPr>
          <p:cNvSpPr>
            <a:spLocks noGrp="1"/>
          </p:cNvSpPr>
          <p:nvPr>
            <p:ph type="subTitle" idx="1" hasCustomPrompt="1"/>
          </p:nvPr>
        </p:nvSpPr>
        <p:spPr>
          <a:xfrm>
            <a:off x="6095999" y="5015060"/>
            <a:ext cx="5795963" cy="10777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endParaRPr lang="fr-FR" dirty="0"/>
          </a:p>
        </p:txBody>
      </p:sp>
      <p:sp>
        <p:nvSpPr>
          <p:cNvPr id="7" name="Picture Placeholder 14">
            <a:extLst>
              <a:ext uri="{FF2B5EF4-FFF2-40B4-BE49-F238E27FC236}">
                <a16:creationId xmlns:a16="http://schemas.microsoft.com/office/drawing/2014/main" id="{E8078DA0-D00C-4577-A7A0-98F682E1A016}"/>
              </a:ext>
            </a:extLst>
          </p:cNvPr>
          <p:cNvSpPr>
            <a:spLocks noGrp="1"/>
          </p:cNvSpPr>
          <p:nvPr>
            <p:ph type="pic" sz="quarter" idx="12" hasCustomPrompt="1"/>
          </p:nvPr>
        </p:nvSpPr>
        <p:spPr>
          <a:xfrm>
            <a:off x="438828" y="0"/>
            <a:ext cx="6280432" cy="6858000"/>
          </a:xfrm>
          <a:custGeom>
            <a:avLst/>
            <a:gdLst>
              <a:gd name="connsiteX0" fmla="*/ 0 w 6280432"/>
              <a:gd name="connsiteY0" fmla="*/ 0 h 6858000"/>
              <a:gd name="connsiteX1" fmla="*/ 6280432 w 6280432"/>
              <a:gd name="connsiteY1" fmla="*/ 0 h 6858000"/>
              <a:gd name="connsiteX2" fmla="*/ 6280432 w 6280432"/>
              <a:gd name="connsiteY2" fmla="*/ 2281561 h 6858000"/>
              <a:gd name="connsiteX3" fmla="*/ 5466285 w 6280432"/>
              <a:gd name="connsiteY3" fmla="*/ 2281561 h 6858000"/>
              <a:gd name="connsiteX4" fmla="*/ 5466285 w 6280432"/>
              <a:gd name="connsiteY4" fmla="*/ 6858000 h 6858000"/>
              <a:gd name="connsiteX5" fmla="*/ 0 w 628043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0432" h="6858000">
                <a:moveTo>
                  <a:pt x="0" y="0"/>
                </a:moveTo>
                <a:lnTo>
                  <a:pt x="6280432" y="0"/>
                </a:lnTo>
                <a:lnTo>
                  <a:pt x="6280432" y="2281561"/>
                </a:lnTo>
                <a:lnTo>
                  <a:pt x="5466285" y="2281561"/>
                </a:lnTo>
                <a:lnTo>
                  <a:pt x="5466285" y="6858000"/>
                </a:lnTo>
                <a:lnTo>
                  <a:pt x="0" y="6858000"/>
                </a:lnTo>
                <a:close/>
              </a:path>
            </a:pathLst>
          </a:custGeom>
          <a:solidFill>
            <a:schemeClr val="bg2"/>
          </a:solidFill>
        </p:spPr>
        <p:txBody>
          <a:bodyPr wrap="square" anchor="ctr">
            <a:noAutofit/>
          </a:bodyPr>
          <a:lstStyle>
            <a:lvl1pPr marL="0" indent="0" algn="ctr">
              <a:buFontTx/>
              <a:buNone/>
              <a:defRPr baseline="0">
                <a:solidFill>
                  <a:schemeClr val="tx1"/>
                </a:solidFill>
              </a:defRPr>
            </a:lvl1pPr>
          </a:lstStyle>
          <a:p>
            <a:r>
              <a:rPr lang="fr-FR" dirty="0"/>
              <a:t>Insert </a:t>
            </a:r>
            <a:r>
              <a:rPr lang="fr-FR" dirty="0" err="1"/>
              <a:t>picture</a:t>
            </a:r>
            <a:r>
              <a:rPr lang="fr-FR" dirty="0"/>
              <a:t> </a:t>
            </a:r>
            <a:r>
              <a:rPr lang="fr-FR" dirty="0" err="1"/>
              <a:t>here</a:t>
            </a:r>
            <a:endParaRPr lang="en-US" dirty="0"/>
          </a:p>
        </p:txBody>
      </p:sp>
    </p:spTree>
    <p:extLst>
      <p:ext uri="{BB962C8B-B14F-4D97-AF65-F5344CB8AC3E}">
        <p14:creationId xmlns:p14="http://schemas.microsoft.com/office/powerpoint/2010/main" val="1826657215"/>
      </p:ext>
    </p:extLst>
  </p:cSld>
  <p:clrMapOvr>
    <a:masterClrMapping/>
  </p:clrMapOvr>
  <p:hf hdr="0" ft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0037" y="-1"/>
            <a:ext cx="11609159" cy="1304925"/>
          </a:xfrm>
          <a:prstGeom prst="rect">
            <a:avLst/>
          </a:prstGeom>
        </p:spPr>
        <p:txBody>
          <a:bodyPr vert="horz" lIns="91440" tIns="45720" rIns="90000" bIns="45720" rtlCol="0" anchor="ctr">
            <a:noAutofit/>
          </a:bodyPr>
          <a:lstStyle/>
          <a:p>
            <a:pPr lvl="0" algn="r"/>
            <a:r>
              <a:rPr lang="en-US" dirty="0"/>
              <a:t>Slide title</a:t>
            </a:r>
          </a:p>
        </p:txBody>
      </p:sp>
      <p:sp>
        <p:nvSpPr>
          <p:cNvPr id="3" name="Text Placeholder 2"/>
          <p:cNvSpPr>
            <a:spLocks noGrp="1"/>
          </p:cNvSpPr>
          <p:nvPr>
            <p:ph type="body" idx="1"/>
          </p:nvPr>
        </p:nvSpPr>
        <p:spPr>
          <a:xfrm>
            <a:off x="300038" y="1484313"/>
            <a:ext cx="11591925" cy="4608512"/>
          </a:xfrm>
          <a:prstGeom prst="rect">
            <a:avLst/>
          </a:prstGeom>
        </p:spPr>
        <p:txBody>
          <a:bodyPr vert="horz" lIns="91440" tIns="45720" rIns="90000" bIns="45720" rtlCol="0">
            <a:noAutofit/>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70600" y="6330968"/>
            <a:ext cx="5483314" cy="292554"/>
          </a:xfrm>
          <a:prstGeom prst="rect">
            <a:avLst/>
          </a:prstGeom>
        </p:spPr>
        <p:txBody>
          <a:bodyPr vert="horz" lIns="90000" tIns="45720" rIns="90000" bIns="45720" rtlCol="0" anchor="b"/>
          <a:lstStyle>
            <a:lvl1pPr algn="r">
              <a:defRPr lang="en-US" sz="1100" b="0">
                <a:solidFill>
                  <a:schemeClr val="tx2"/>
                </a:solidFill>
              </a:defRPr>
            </a:lvl1pPr>
          </a:lstStyle>
          <a:p>
            <a:r>
              <a:rPr lang="fr-FR"/>
              <a:t>Presentation title</a:t>
            </a:r>
            <a:endParaRPr lang="fr-FR" dirty="0"/>
          </a:p>
        </p:txBody>
      </p:sp>
      <p:sp>
        <p:nvSpPr>
          <p:cNvPr id="6" name="Slide Number Placeholder 5"/>
          <p:cNvSpPr>
            <a:spLocks noGrp="1"/>
          </p:cNvSpPr>
          <p:nvPr>
            <p:ph type="sldNum" sz="quarter" idx="4"/>
          </p:nvPr>
        </p:nvSpPr>
        <p:spPr>
          <a:xfrm>
            <a:off x="11610261" y="6330968"/>
            <a:ext cx="411004" cy="292554"/>
          </a:xfrm>
          <a:prstGeom prst="rect">
            <a:avLst/>
          </a:prstGeom>
        </p:spPr>
        <p:txBody>
          <a:bodyPr vert="horz" lIns="0" tIns="46800" rIns="0" bIns="46800" rtlCol="0" anchor="b"/>
          <a:lstStyle>
            <a:lvl1pPr algn="r">
              <a:defRPr lang="en-US" sz="1100" b="0" smtClean="0">
                <a:solidFill>
                  <a:schemeClr val="tx2"/>
                </a:solidFill>
              </a:defRPr>
            </a:lvl1pPr>
          </a:lstStyle>
          <a:p>
            <a:pPr algn="r"/>
            <a:r>
              <a:rPr lang="fr-FR"/>
              <a:t> </a:t>
            </a:r>
            <a:fld id="{D7A79964-404B-49E7-9019-D19C4EEAE8AF}" type="slidenum">
              <a:rPr smtClean="0"/>
              <a:pPr algn="r"/>
              <a:t>‹#›</a:t>
            </a:fld>
            <a:endParaRPr dirty="0"/>
          </a:p>
        </p:txBody>
      </p:sp>
      <p:sp>
        <p:nvSpPr>
          <p:cNvPr id="4" name="Date Placeholder 3"/>
          <p:cNvSpPr>
            <a:spLocks noGrp="1"/>
          </p:cNvSpPr>
          <p:nvPr>
            <p:ph type="dt" sz="half" idx="2"/>
          </p:nvPr>
        </p:nvSpPr>
        <p:spPr>
          <a:xfrm>
            <a:off x="4857517" y="6330968"/>
            <a:ext cx="1184909" cy="292554"/>
          </a:xfrm>
          <a:prstGeom prst="rect">
            <a:avLst/>
          </a:prstGeom>
        </p:spPr>
        <p:txBody>
          <a:bodyPr vert="horz" lIns="91440" tIns="45720" rIns="91440" bIns="45720" rtlCol="0" anchor="b"/>
          <a:lstStyle>
            <a:lvl1pPr algn="r">
              <a:defRPr sz="1100" b="0">
                <a:solidFill>
                  <a:schemeClr val="tx2"/>
                </a:solidFill>
              </a:defRPr>
            </a:lvl1pPr>
          </a:lstStyle>
          <a:p>
            <a:endParaRPr lang="en-US" dirty="0"/>
          </a:p>
        </p:txBody>
      </p:sp>
      <p:pic>
        <p:nvPicPr>
          <p:cNvPr id="13" name="Graphic 12">
            <a:extLst>
              <a:ext uri="{FF2B5EF4-FFF2-40B4-BE49-F238E27FC236}">
                <a16:creationId xmlns:a16="http://schemas.microsoft.com/office/drawing/2014/main" id="{3DE2817A-3634-41C4-BE77-0740C5A7811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1556" y="6094699"/>
            <a:ext cx="990025" cy="763207"/>
          </a:xfrm>
          <a:prstGeom prst="rect">
            <a:avLst/>
          </a:prstGeom>
        </p:spPr>
      </p:pic>
      <p:sp>
        <p:nvSpPr>
          <p:cNvPr id="9" name="Rectangle 8">
            <a:extLst>
              <a:ext uri="{FF2B5EF4-FFF2-40B4-BE49-F238E27FC236}">
                <a16:creationId xmlns:a16="http://schemas.microsoft.com/office/drawing/2014/main" id="{57CD4E90-0AD7-41F7-BEF4-B339EC998E49}"/>
              </a:ext>
            </a:extLst>
          </p:cNvPr>
          <p:cNvSpPr/>
          <p:nvPr/>
        </p:nvSpPr>
        <p:spPr>
          <a:xfrm>
            <a:off x="12004894" y="0"/>
            <a:ext cx="187105" cy="114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9235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r" defTabSz="914400" rtl="0" eaLnBrk="1" latinLnBrk="0" hangingPunct="1">
        <a:lnSpc>
          <a:spcPct val="90000"/>
        </a:lnSpc>
        <a:spcBef>
          <a:spcPct val="0"/>
        </a:spcBef>
        <a:buNone/>
        <a:defRPr lang="en-US" sz="3600" b="0" kern="1200" baseline="0">
          <a:solidFill>
            <a:schemeClr val="tx1"/>
          </a:solidFill>
          <a:latin typeface="+mj-lt"/>
          <a:ea typeface="+mj-ea"/>
          <a:cs typeface="+mj-cs"/>
        </a:defRPr>
      </a:lvl1pPr>
    </p:titleStyle>
    <p:bodyStyle>
      <a:lvl1pPr marL="261938" indent="-261938" algn="l" defTabSz="914400" rtl="0" eaLnBrk="1" latinLnBrk="0" hangingPunct="1">
        <a:lnSpc>
          <a:spcPct val="100000"/>
        </a:lnSpc>
        <a:spcBef>
          <a:spcPts val="1000"/>
        </a:spcBef>
        <a:buFont typeface="Arial" panose="020B0604020202020204" pitchFamily="34" charset="0"/>
        <a:buChar char="•"/>
        <a:defRPr lang="en-US" sz="2400" kern="1200" smtClean="0">
          <a:solidFill>
            <a:schemeClr val="tx1"/>
          </a:solidFill>
          <a:latin typeface="+mn-lt"/>
          <a:ea typeface="+mn-ea"/>
          <a:cs typeface="+mn-cs"/>
        </a:defRPr>
      </a:lvl1pPr>
      <a:lvl2pPr marL="536575" indent="-266700" algn="l" defTabSz="914400" rtl="0" eaLnBrk="1" latinLnBrk="0" hangingPunct="1">
        <a:lnSpc>
          <a:spcPct val="100000"/>
        </a:lnSpc>
        <a:spcBef>
          <a:spcPts val="600"/>
        </a:spcBef>
        <a:buFont typeface="Arial" panose="020B0604020202020204" pitchFamily="34" charset="0"/>
        <a:buChar char="•"/>
        <a:defRPr lang="en-US" sz="2000" kern="1200" smtClean="0">
          <a:solidFill>
            <a:schemeClr val="tx1"/>
          </a:solidFill>
          <a:latin typeface="+mn-lt"/>
          <a:ea typeface="+mn-ea"/>
          <a:cs typeface="+mn-cs"/>
        </a:defRPr>
      </a:lvl2pPr>
      <a:lvl3pPr marL="812800" indent="-273050" algn="l" defTabSz="914400" rtl="0" eaLnBrk="1" latinLnBrk="0" hangingPunct="1">
        <a:lnSpc>
          <a:spcPct val="100000"/>
        </a:lnSpc>
        <a:spcBef>
          <a:spcPts val="600"/>
        </a:spcBef>
        <a:buFont typeface="Arial" panose="020B0604020202020204" pitchFamily="34" charset="0"/>
        <a:buChar char="•"/>
        <a:defRPr lang="en-US" sz="1800" kern="1200" smtClean="0">
          <a:solidFill>
            <a:schemeClr val="tx1"/>
          </a:solidFill>
          <a:latin typeface="+mn-lt"/>
          <a:ea typeface="+mn-ea"/>
          <a:cs typeface="+mn-cs"/>
        </a:defRPr>
      </a:lvl3pPr>
      <a:lvl4pPr marL="987425" indent="-268288" algn="l" defTabSz="914400" rtl="0" eaLnBrk="1" latinLnBrk="0" hangingPunct="1">
        <a:lnSpc>
          <a:spcPct val="100000"/>
        </a:lnSpc>
        <a:spcBef>
          <a:spcPts val="400"/>
        </a:spcBef>
        <a:buFont typeface="Arial" panose="020B0604020202020204" pitchFamily="34" charset="0"/>
        <a:buChar char="•"/>
        <a:defRPr lang="en-US" sz="1600" kern="1200" smtClean="0">
          <a:solidFill>
            <a:schemeClr val="tx2"/>
          </a:solidFill>
          <a:latin typeface="+mn-lt"/>
          <a:ea typeface="+mn-ea"/>
          <a:cs typeface="+mn-cs"/>
        </a:defRPr>
      </a:lvl4pPr>
      <a:lvl5pPr marL="1160463" indent="-261938" algn="l" defTabSz="914400" rtl="0" eaLnBrk="1" latinLnBrk="0" hangingPunct="1">
        <a:lnSpc>
          <a:spcPct val="100000"/>
        </a:lnSpc>
        <a:spcBef>
          <a:spcPts val="400"/>
        </a:spcBef>
        <a:buFont typeface="Arial" panose="020B0604020202020204" pitchFamily="34" charset="0"/>
        <a:buChar char="•"/>
        <a:defRPr lang="en-US"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p15:clr>
            <a:srgbClr val="F26B43"/>
          </p15:clr>
        </p15:guide>
        <p15:guide id="2" pos="7491">
          <p15:clr>
            <a:srgbClr val="F26B43"/>
          </p15:clr>
        </p15:guide>
        <p15:guide id="3" orient="horz" pos="2160">
          <p15:clr>
            <a:srgbClr val="F26B43"/>
          </p15:clr>
        </p15:guide>
        <p15:guide id="4" orient="horz" pos="935">
          <p15:clr>
            <a:srgbClr val="F26B43"/>
          </p15:clr>
        </p15:guide>
        <p15:guide id="5" orient="horz" pos="3838">
          <p15:clr>
            <a:srgbClr val="F26B43"/>
          </p15:clr>
        </p15:guide>
        <p15:guide id="6" orient="horz" pos="822">
          <p15:clr>
            <a:srgbClr val="F26B43"/>
          </p15:clr>
        </p15:guide>
        <p15:guide id="7" pos="3840">
          <p15:clr>
            <a:srgbClr val="F26B43"/>
          </p15:clr>
        </p15:guide>
        <p15:guide id="8" orient="horz" pos="131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png"/><Relationship Id="rId7"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buClr>
                <a:srgbClr val="03234B"/>
              </a:buClr>
            </a:pPr>
            <a:r>
              <a:rPr lang="en-US" dirty="0"/>
              <a:t>A/L6986i</a:t>
            </a:r>
          </a:p>
        </p:txBody>
      </p:sp>
      <p:sp>
        <p:nvSpPr>
          <p:cNvPr id="12" name="Text Placeholder 11"/>
          <p:cNvSpPr>
            <a:spLocks noGrp="1"/>
          </p:cNvSpPr>
          <p:nvPr>
            <p:ph type="subTitle" idx="1"/>
          </p:nvPr>
        </p:nvSpPr>
        <p:spPr>
          <a:xfrm>
            <a:off x="6096000" y="3937295"/>
            <a:ext cx="5795963" cy="1077764"/>
          </a:xfrm>
        </p:spPr>
        <p:txBody>
          <a:bodyPr>
            <a:normAutofit/>
          </a:bodyPr>
          <a:lstStyle/>
          <a:p>
            <a:pPr marL="0" marR="0" lvl="0" indent="0" defTabSz="914034" rtl="0" eaLnBrk="1" fontAlgn="auto" latinLnBrk="0" hangingPunct="1">
              <a:lnSpc>
                <a:spcPct val="100000"/>
              </a:lnSpc>
              <a:spcBef>
                <a:spcPts val="0"/>
              </a:spcBef>
              <a:spcAft>
                <a:spcPts val="0"/>
              </a:spcAft>
              <a:buClrTx/>
              <a:buSzTx/>
              <a:buFontTx/>
              <a:buNone/>
              <a:tabLst/>
              <a:defRPr/>
            </a:pPr>
            <a:r>
              <a:rPr kumimoji="0" lang="en-US" sz="1998" b="0" i="0" u="none" strike="noStrike" kern="1200" cap="none" spc="0" normalizeH="0" baseline="0" noProof="0" dirty="0">
                <a:ln>
                  <a:noFill/>
                </a:ln>
                <a:solidFill>
                  <a:prstClr val="white"/>
                </a:solidFill>
                <a:effectLst/>
                <a:uLnTx/>
                <a:uFillTx/>
                <a:latin typeface="Arial"/>
                <a:ea typeface="+mn-ea"/>
                <a:cs typeface="+mn-cs"/>
              </a:rPr>
              <a:t>Automotive grade / Industrial 38V, 2A Synchronous Isolated Step Down converter with low quiescent current</a:t>
            </a:r>
          </a:p>
        </p:txBody>
      </p:sp>
      <p:pic>
        <p:nvPicPr>
          <p:cNvPr id="11" name="Picture Placeholder 10" descr="A close up of a logo&#10;&#10;Description automatically generated">
            <a:extLst>
              <a:ext uri="{FF2B5EF4-FFF2-40B4-BE49-F238E27FC236}">
                <a16:creationId xmlns:a16="http://schemas.microsoft.com/office/drawing/2014/main" id="{422FAEC7-A4E1-4834-96BD-7B7C5E136117}"/>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21923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DF31FC-A75C-439E-9417-FBAC66157A53}"/>
              </a:ext>
            </a:extLst>
          </p:cNvPr>
          <p:cNvGrpSpPr/>
          <p:nvPr/>
        </p:nvGrpSpPr>
        <p:grpSpPr>
          <a:xfrm>
            <a:off x="1" y="4152900"/>
            <a:ext cx="12191999" cy="2705100"/>
            <a:chOff x="1" y="4152900"/>
            <a:chExt cx="12191999" cy="2705100"/>
          </a:xfrm>
        </p:grpSpPr>
        <p:sp>
          <p:nvSpPr>
            <p:cNvPr id="22" name="Freeform 21"/>
            <p:cNvSpPr/>
            <p:nvPr/>
          </p:nvSpPr>
          <p:spPr>
            <a:xfrm>
              <a:off x="1" y="4152900"/>
              <a:ext cx="12191999" cy="2705100"/>
            </a:xfrm>
            <a:custGeom>
              <a:avLst/>
              <a:gdLst>
                <a:gd name="connsiteX0" fmla="*/ 0 w 12191999"/>
                <a:gd name="connsiteY0" fmla="*/ 0 h 2705100"/>
                <a:gd name="connsiteX1" fmla="*/ 1104899 w 12191999"/>
                <a:gd name="connsiteY1" fmla="*/ 0 h 2705100"/>
                <a:gd name="connsiteX2" fmla="*/ 1104899 w 12191999"/>
                <a:gd name="connsiteY2" fmla="*/ 1422400 h 2705100"/>
                <a:gd name="connsiteX3" fmla="*/ 12191999 w 12191999"/>
                <a:gd name="connsiteY3" fmla="*/ 1422400 h 2705100"/>
                <a:gd name="connsiteX4" fmla="*/ 12191999 w 12191999"/>
                <a:gd name="connsiteY4" fmla="*/ 2705100 h 2705100"/>
                <a:gd name="connsiteX5" fmla="*/ 1 w 12191999"/>
                <a:gd name="connsiteY5" fmla="*/ 2705100 h 2705100"/>
                <a:gd name="connsiteX6" fmla="*/ 1 w 12191999"/>
                <a:gd name="connsiteY6" fmla="*/ 1543050 h 2705100"/>
                <a:gd name="connsiteX7" fmla="*/ 0 w 12191999"/>
                <a:gd name="connsiteY7" fmla="*/ 154305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2705100">
                  <a:moveTo>
                    <a:pt x="0" y="0"/>
                  </a:moveTo>
                  <a:lnTo>
                    <a:pt x="1104899" y="0"/>
                  </a:lnTo>
                  <a:lnTo>
                    <a:pt x="1104899" y="1422400"/>
                  </a:lnTo>
                  <a:lnTo>
                    <a:pt x="12191999" y="1422400"/>
                  </a:lnTo>
                  <a:lnTo>
                    <a:pt x="12191999" y="2705100"/>
                  </a:lnTo>
                  <a:lnTo>
                    <a:pt x="1" y="2705100"/>
                  </a:lnTo>
                  <a:lnTo>
                    <a:pt x="1" y="1543050"/>
                  </a:lnTo>
                  <a:lnTo>
                    <a:pt x="0" y="154305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ectangle 1"/>
            <p:cNvSpPr/>
            <p:nvPr/>
          </p:nvSpPr>
          <p:spPr>
            <a:xfrm>
              <a:off x="219561" y="6047363"/>
              <a:ext cx="6360534" cy="276999"/>
            </a:xfrm>
            <a:prstGeom prst="rect">
              <a:avLst/>
            </a:prstGeom>
          </p:spPr>
          <p:txBody>
            <a:bodyPr wrap="square">
              <a:noAutofit/>
            </a:bodyPr>
            <a:lstStyle/>
            <a:p>
              <a:endParaRPr lang="en-US" sz="1200" dirty="0"/>
            </a:p>
          </p:txBody>
        </p:sp>
        <p:pic>
          <p:nvPicPr>
            <p:cNvPr id="6" name="Graphic 5">
              <a:extLst>
                <a:ext uri="{FF2B5EF4-FFF2-40B4-BE49-F238E27FC236}">
                  <a16:creationId xmlns:a16="http://schemas.microsoft.com/office/drawing/2014/main" id="{B69DDC5D-F1B6-40E5-B97B-87323DACC0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5600" y="5621565"/>
              <a:ext cx="1599819" cy="1233297"/>
            </a:xfrm>
            <a:prstGeom prst="rect">
              <a:avLst/>
            </a:prstGeom>
          </p:spPr>
        </p:pic>
      </p:grpSp>
      <p:sp>
        <p:nvSpPr>
          <p:cNvPr id="4" name="Rectangle 3">
            <a:extLst>
              <a:ext uri="{FF2B5EF4-FFF2-40B4-BE49-F238E27FC236}">
                <a16:creationId xmlns:a16="http://schemas.microsoft.com/office/drawing/2014/main" id="{801B3C3B-E45E-4679-A8CC-095803993316}"/>
              </a:ext>
            </a:extLst>
          </p:cNvPr>
          <p:cNvSpPr/>
          <p:nvPr/>
        </p:nvSpPr>
        <p:spPr>
          <a:xfrm>
            <a:off x="3686654" y="2228671"/>
            <a:ext cx="4818691" cy="1200329"/>
          </a:xfrm>
          <a:prstGeom prst="rect">
            <a:avLst/>
          </a:prstGeom>
        </p:spPr>
        <p:txBody>
          <a:bodyPr wrap="none">
            <a:noAutofit/>
          </a:bodyPr>
          <a:lstStyle/>
          <a:p>
            <a:pPr lvl="0" algn="ctr">
              <a:buClr>
                <a:srgbClr val="03234B"/>
              </a:buClr>
            </a:pPr>
            <a:r>
              <a:rPr lang="en-US" sz="7200" b="1" dirty="0">
                <a:solidFill>
                  <a:srgbClr val="FFFFFF"/>
                </a:solidFill>
              </a:rPr>
              <a:t>Thank You</a:t>
            </a:r>
          </a:p>
        </p:txBody>
      </p:sp>
      <p:sp>
        <p:nvSpPr>
          <p:cNvPr id="3" name="Slide Number Placeholder 2">
            <a:extLst>
              <a:ext uri="{FF2B5EF4-FFF2-40B4-BE49-F238E27FC236}">
                <a16:creationId xmlns:a16="http://schemas.microsoft.com/office/drawing/2014/main" id="{60DBA4DD-9BBF-476E-BCE1-56BA49B7482C}"/>
              </a:ext>
            </a:extLst>
          </p:cNvPr>
          <p:cNvSpPr>
            <a:spLocks noGrp="1"/>
          </p:cNvSpPr>
          <p:nvPr>
            <p:ph type="sldNum" sz="quarter" idx="12"/>
          </p:nvPr>
        </p:nvSpPr>
        <p:spPr/>
        <p:txBody>
          <a:bodyPr>
            <a:normAutofit/>
          </a:bodyPr>
          <a:lstStyle/>
          <a:p>
            <a:pPr>
              <a:buClr>
                <a:srgbClr val="03234B"/>
              </a:buClr>
            </a:pPr>
            <a:r>
              <a:rPr lang="en-US"/>
              <a:t> </a:t>
            </a:r>
            <a:fld id="{D7A79964-404B-49E7-9019-D19C4EEAE8AF}" type="slidenum">
              <a:rPr lang="en-US" smtClean="0"/>
              <a:pPr>
                <a:buClr>
                  <a:srgbClr val="03234B"/>
                </a:buClr>
              </a:pPr>
              <a:t>10</a:t>
            </a:fld>
            <a:endParaRPr lang="en-US" dirty="0"/>
          </a:p>
        </p:txBody>
      </p:sp>
    </p:spTree>
    <p:extLst>
      <p:ext uri="{BB962C8B-B14F-4D97-AF65-F5344CB8AC3E}">
        <p14:creationId xmlns:p14="http://schemas.microsoft.com/office/powerpoint/2010/main" val="417623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architecture for OBC</a:t>
            </a:r>
          </a:p>
        </p:txBody>
      </p:sp>
      <p:sp>
        <p:nvSpPr>
          <p:cNvPr id="4" name="Slide Number Placeholder 3"/>
          <p:cNvSpPr>
            <a:spLocks noGrp="1"/>
          </p:cNvSpPr>
          <p:nvPr>
            <p:ph type="sldNum" sz="quarter" idx="12"/>
          </p:nvPr>
        </p:nvSpPr>
        <p:spPr/>
        <p:txBody>
          <a:bodyPr/>
          <a:lstStyle/>
          <a:p>
            <a:fld id="{5B31B9E4-8E4D-4C86-BFD7-412B282B373B}" type="slidenum">
              <a:rPr lang="fr-FR" smtClean="0"/>
              <a:pPr/>
              <a:t>2</a:t>
            </a:fld>
            <a:endParaRPr lang="fr-FR" dirty="0"/>
          </a:p>
        </p:txBody>
      </p:sp>
      <p:pic>
        <p:nvPicPr>
          <p:cNvPr id="6" name="Picture 5"/>
          <p:cNvPicPr>
            <a:picLocks noChangeAspect="1"/>
          </p:cNvPicPr>
          <p:nvPr/>
        </p:nvPicPr>
        <p:blipFill>
          <a:blip r:embed="rId2"/>
          <a:stretch>
            <a:fillRect/>
          </a:stretch>
        </p:blipFill>
        <p:spPr>
          <a:xfrm>
            <a:off x="220312" y="2161035"/>
            <a:ext cx="6719808" cy="3976919"/>
          </a:xfrm>
          <a:prstGeom prst="rect">
            <a:avLst/>
          </a:prstGeom>
        </p:spPr>
      </p:pic>
      <p:sp>
        <p:nvSpPr>
          <p:cNvPr id="12" name="Oval 11"/>
          <p:cNvSpPr/>
          <p:nvPr/>
        </p:nvSpPr>
        <p:spPr>
          <a:xfrm>
            <a:off x="4416829" y="3306647"/>
            <a:ext cx="228547" cy="163629"/>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535113" y="2161480"/>
            <a:ext cx="3643103" cy="276935"/>
          </a:xfrm>
          <a:prstGeom prst="rect">
            <a:avLst/>
          </a:prstGeom>
          <a:noFill/>
        </p:spPr>
        <p:txBody>
          <a:bodyPr wrap="none" rtlCol="0">
            <a:spAutoFit/>
          </a:bodyPr>
          <a:lstStyle/>
          <a:p>
            <a:r>
              <a:rPr lang="en-US" sz="1200" b="1" i="1" dirty="0">
                <a:solidFill>
                  <a:schemeClr val="bg2">
                    <a:lumMod val="75000"/>
                  </a:schemeClr>
                </a:solidFill>
              </a:rPr>
              <a:t>Each </a:t>
            </a:r>
            <a:r>
              <a:rPr lang="en-US" sz="1200" b="1" i="1" dirty="0" err="1">
                <a:solidFill>
                  <a:schemeClr val="bg2">
                    <a:lumMod val="75000"/>
                  </a:schemeClr>
                </a:solidFill>
              </a:rPr>
              <a:t>SiC</a:t>
            </a:r>
            <a:r>
              <a:rPr lang="en-US" sz="1200" b="1" i="1" dirty="0">
                <a:solidFill>
                  <a:schemeClr val="bg2">
                    <a:lumMod val="75000"/>
                  </a:schemeClr>
                </a:solidFill>
              </a:rPr>
              <a:t> to be driven with and Insolated Driver</a:t>
            </a:r>
          </a:p>
        </p:txBody>
      </p:sp>
      <p:cxnSp>
        <p:nvCxnSpPr>
          <p:cNvPr id="8" name="Straight Arrow Connector 7"/>
          <p:cNvCxnSpPr>
            <a:cxnSpLocks/>
            <a:stCxn id="15" idx="1"/>
            <a:endCxn id="12" idx="7"/>
          </p:cNvCxnSpPr>
          <p:nvPr/>
        </p:nvCxnSpPr>
        <p:spPr>
          <a:xfrm flipH="1">
            <a:off x="4611906" y="2299948"/>
            <a:ext cx="3923207" cy="1030662"/>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535113" y="2524416"/>
            <a:ext cx="3607845" cy="461558"/>
          </a:xfrm>
          <a:prstGeom prst="rect">
            <a:avLst/>
          </a:prstGeom>
          <a:noFill/>
        </p:spPr>
        <p:txBody>
          <a:bodyPr wrap="square" rtlCol="0">
            <a:spAutoFit/>
          </a:bodyPr>
          <a:lstStyle/>
          <a:p>
            <a:r>
              <a:rPr lang="en-US" sz="1200" b="1" i="1" dirty="0">
                <a:solidFill>
                  <a:schemeClr val="bg2">
                    <a:lumMod val="75000"/>
                  </a:schemeClr>
                </a:solidFill>
              </a:rPr>
              <a:t>The supply of an insolated Driver is requested to be isolated as well</a:t>
            </a:r>
          </a:p>
        </p:txBody>
      </p:sp>
      <p:grpSp>
        <p:nvGrpSpPr>
          <p:cNvPr id="27" name="Group 26"/>
          <p:cNvGrpSpPr/>
          <p:nvPr/>
        </p:nvGrpSpPr>
        <p:grpSpPr>
          <a:xfrm>
            <a:off x="7467791" y="3085114"/>
            <a:ext cx="4624628" cy="3632929"/>
            <a:chOff x="1817206" y="1928830"/>
            <a:chExt cx="4625699" cy="3633770"/>
          </a:xfrm>
        </p:grpSpPr>
        <p:sp>
          <p:nvSpPr>
            <p:cNvPr id="28" name="Left Brace 27"/>
            <p:cNvSpPr/>
            <p:nvPr/>
          </p:nvSpPr>
          <p:spPr>
            <a:xfrm rot="5400000" flipH="1">
              <a:off x="5496041" y="1784879"/>
              <a:ext cx="396472" cy="1236442"/>
            </a:xfrm>
            <a:prstGeom prst="leftBrace">
              <a:avLst>
                <a:gd name="adj1" fmla="val 8333"/>
                <a:gd name="adj2" fmla="val 54111"/>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Arrow Connector 28"/>
            <p:cNvCxnSpPr/>
            <p:nvPr/>
          </p:nvCxnSpPr>
          <p:spPr>
            <a:xfrm flipV="1">
              <a:off x="2985150" y="5142587"/>
              <a:ext cx="348616" cy="190147"/>
            </a:xfrm>
            <a:prstGeom prst="straightConnector1">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574604" y="3118242"/>
              <a:ext cx="80010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DC-DC SR</a:t>
              </a:r>
            </a:p>
          </p:txBody>
        </p:sp>
        <p:grpSp>
          <p:nvGrpSpPr>
            <p:cNvPr id="31" name="Group 30"/>
            <p:cNvGrpSpPr>
              <a:grpSpLocks noChangeAspect="1"/>
            </p:cNvGrpSpPr>
            <p:nvPr/>
          </p:nvGrpSpPr>
          <p:grpSpPr>
            <a:xfrm>
              <a:off x="3748945" y="3362679"/>
              <a:ext cx="216024" cy="371976"/>
              <a:chOff x="503548" y="1856956"/>
              <a:chExt cx="432048" cy="743952"/>
            </a:xfrm>
            <a:solidFill>
              <a:schemeClr val="tx2"/>
            </a:solidFill>
          </p:grpSpPr>
          <p:cxnSp>
            <p:nvCxnSpPr>
              <p:cNvPr id="165" name="Straight Connector 164"/>
              <p:cNvCxnSpPr/>
              <p:nvPr/>
            </p:nvCxnSpPr>
            <p:spPr>
              <a:xfrm flipH="1" flipV="1">
                <a:off x="717362" y="1856956"/>
                <a:ext cx="2212" cy="383916"/>
              </a:xfrm>
              <a:prstGeom prst="line">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719572" y="2348880"/>
                <a:ext cx="0" cy="252028"/>
              </a:xfrm>
              <a:prstGeom prst="line">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503548" y="2240868"/>
                <a:ext cx="432048" cy="0"/>
              </a:xfrm>
              <a:prstGeom prst="line">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503548" y="2348880"/>
                <a:ext cx="432048" cy="0"/>
              </a:xfrm>
              <a:prstGeom prst="line">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flipV="1">
              <a:off x="2115980" y="3235070"/>
              <a:ext cx="457199" cy="0"/>
            </a:xfrm>
            <a:prstGeom prst="line">
              <a:avLst/>
            </a:prstGeom>
            <a:solidFill>
              <a:schemeClr val="tx2"/>
            </a:solidFill>
            <a:ln w="19050"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800833" y="2643008"/>
              <a:ext cx="1256203" cy="1006522"/>
              <a:chOff x="6376121" y="2398189"/>
              <a:chExt cx="1256203" cy="1006522"/>
            </a:xfrm>
          </p:grpSpPr>
          <p:grpSp>
            <p:nvGrpSpPr>
              <p:cNvPr id="109" name="Group 108"/>
              <p:cNvGrpSpPr>
                <a:grpSpLocks noChangeAspect="1"/>
              </p:cNvGrpSpPr>
              <p:nvPr/>
            </p:nvGrpSpPr>
            <p:grpSpPr>
              <a:xfrm rot="5400000">
                <a:off x="6151084" y="2746608"/>
                <a:ext cx="756085" cy="306011"/>
                <a:chOff x="1331640" y="4473116"/>
                <a:chExt cx="1512169" cy="612021"/>
              </a:xfrm>
              <a:noFill/>
            </p:grpSpPr>
            <p:grpSp>
              <p:nvGrpSpPr>
                <p:cNvPr id="133" name="Group 132"/>
                <p:cNvGrpSpPr/>
                <p:nvPr/>
              </p:nvGrpSpPr>
              <p:grpSpPr>
                <a:xfrm>
                  <a:off x="1691680" y="4869137"/>
                  <a:ext cx="792088" cy="216000"/>
                  <a:chOff x="1619672" y="440668"/>
                  <a:chExt cx="792088" cy="216000"/>
                </a:xfrm>
                <a:grpFill/>
              </p:grpSpPr>
              <p:sp>
                <p:nvSpPr>
                  <p:cNvPr id="157" name="Arc 156"/>
                  <p:cNvSpPr/>
                  <p:nvPr/>
                </p:nvSpPr>
                <p:spPr>
                  <a:xfrm>
                    <a:off x="1691680"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Arc 157"/>
                  <p:cNvSpPr/>
                  <p:nvPr/>
                </p:nvSpPr>
                <p:spPr>
                  <a:xfrm flipH="1">
                    <a:off x="1691680"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9" name="Straight Connector 158"/>
                  <p:cNvCxnSpPr/>
                  <p:nvPr/>
                </p:nvCxnSpPr>
                <p:spPr>
                  <a:xfrm>
                    <a:off x="1619672" y="548680"/>
                    <a:ext cx="72008" cy="0"/>
                  </a:xfrm>
                  <a:prstGeom prst="line">
                    <a:avLst/>
                  </a:prstGeom>
                  <a:grpFill/>
                  <a:ln w="1905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2339752" y="548680"/>
                    <a:ext cx="72008" cy="0"/>
                  </a:xfrm>
                  <a:prstGeom prst="line">
                    <a:avLst/>
                  </a:prstGeom>
                  <a:grpFill/>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61" name="Arc 160"/>
                  <p:cNvSpPr/>
                  <p:nvPr/>
                </p:nvSpPr>
                <p:spPr>
                  <a:xfrm>
                    <a:off x="1907704"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Arc 161"/>
                  <p:cNvSpPr/>
                  <p:nvPr/>
                </p:nvSpPr>
                <p:spPr>
                  <a:xfrm flipH="1">
                    <a:off x="1907704"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Arc 162"/>
                  <p:cNvSpPr/>
                  <p:nvPr/>
                </p:nvSpPr>
                <p:spPr>
                  <a:xfrm>
                    <a:off x="2123728"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Arc 163"/>
                  <p:cNvSpPr/>
                  <p:nvPr/>
                </p:nvSpPr>
                <p:spPr>
                  <a:xfrm flipH="1">
                    <a:off x="2123728"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4" name="Oval 133"/>
                <p:cNvSpPr/>
                <p:nvPr/>
              </p:nvSpPr>
              <p:spPr>
                <a:xfrm>
                  <a:off x="1691680" y="4833133"/>
                  <a:ext cx="72008" cy="72008"/>
                </a:xfrm>
                <a:prstGeom prst="ellipse">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p:cNvGrpSpPr/>
                <p:nvPr/>
              </p:nvGrpSpPr>
              <p:grpSpPr>
                <a:xfrm rot="10800000">
                  <a:off x="1331640" y="4473116"/>
                  <a:ext cx="792088" cy="216000"/>
                  <a:chOff x="1619672" y="440668"/>
                  <a:chExt cx="792088" cy="216000"/>
                </a:xfrm>
                <a:grpFill/>
              </p:grpSpPr>
              <p:sp>
                <p:nvSpPr>
                  <p:cNvPr id="149" name="Arc 148"/>
                  <p:cNvSpPr/>
                  <p:nvPr/>
                </p:nvSpPr>
                <p:spPr>
                  <a:xfrm>
                    <a:off x="1691680"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Arc 149"/>
                  <p:cNvSpPr/>
                  <p:nvPr/>
                </p:nvSpPr>
                <p:spPr>
                  <a:xfrm flipH="1">
                    <a:off x="1691680"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Connector 150"/>
                  <p:cNvCxnSpPr/>
                  <p:nvPr/>
                </p:nvCxnSpPr>
                <p:spPr>
                  <a:xfrm>
                    <a:off x="1619672" y="548680"/>
                    <a:ext cx="72008" cy="0"/>
                  </a:xfrm>
                  <a:prstGeom prst="line">
                    <a:avLst/>
                  </a:prstGeom>
                  <a:grpFill/>
                  <a:ln w="158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339752" y="548680"/>
                    <a:ext cx="72008" cy="0"/>
                  </a:xfrm>
                  <a:prstGeom prst="line">
                    <a:avLst/>
                  </a:prstGeom>
                  <a:grpFill/>
                  <a:ln w="15875"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53" name="Arc 152"/>
                  <p:cNvSpPr/>
                  <p:nvPr/>
                </p:nvSpPr>
                <p:spPr>
                  <a:xfrm>
                    <a:off x="1907704"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Arc 153"/>
                  <p:cNvSpPr/>
                  <p:nvPr/>
                </p:nvSpPr>
                <p:spPr>
                  <a:xfrm flipH="1">
                    <a:off x="1907704"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Arc 154"/>
                  <p:cNvSpPr/>
                  <p:nvPr/>
                </p:nvSpPr>
                <p:spPr>
                  <a:xfrm>
                    <a:off x="2123728"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Arc 155"/>
                  <p:cNvSpPr/>
                  <p:nvPr/>
                </p:nvSpPr>
                <p:spPr>
                  <a:xfrm flipH="1">
                    <a:off x="2123728"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6" name="Oval 135"/>
                <p:cNvSpPr/>
                <p:nvPr/>
              </p:nvSpPr>
              <p:spPr>
                <a:xfrm>
                  <a:off x="2051720" y="4653136"/>
                  <a:ext cx="72008" cy="72008"/>
                </a:xfrm>
                <a:prstGeom prst="ellipse">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p:nvPr/>
              </p:nvCxnSpPr>
              <p:spPr>
                <a:xfrm>
                  <a:off x="1691680" y="4761125"/>
                  <a:ext cx="792088" cy="0"/>
                </a:xfrm>
                <a:prstGeom prst="line">
                  <a:avLst/>
                </a:prstGeom>
                <a:grpFill/>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691680" y="4797129"/>
                  <a:ext cx="792088" cy="0"/>
                </a:xfrm>
                <a:prstGeom prst="line">
                  <a:avLst/>
                </a:prstGeom>
                <a:grpFill/>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139" name="Group 138"/>
                <p:cNvGrpSpPr/>
                <p:nvPr/>
              </p:nvGrpSpPr>
              <p:grpSpPr>
                <a:xfrm rot="10800000">
                  <a:off x="2051721" y="4473116"/>
                  <a:ext cx="792088" cy="216000"/>
                  <a:chOff x="1619672" y="440668"/>
                  <a:chExt cx="792088" cy="216000"/>
                </a:xfrm>
                <a:grpFill/>
              </p:grpSpPr>
              <p:sp>
                <p:nvSpPr>
                  <p:cNvPr id="141" name="Arc 140"/>
                  <p:cNvSpPr/>
                  <p:nvPr/>
                </p:nvSpPr>
                <p:spPr>
                  <a:xfrm>
                    <a:off x="1691680"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Arc 141"/>
                  <p:cNvSpPr/>
                  <p:nvPr/>
                </p:nvSpPr>
                <p:spPr>
                  <a:xfrm flipH="1">
                    <a:off x="1691680"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3" name="Straight Connector 142"/>
                  <p:cNvCxnSpPr/>
                  <p:nvPr/>
                </p:nvCxnSpPr>
                <p:spPr>
                  <a:xfrm>
                    <a:off x="1619672" y="548680"/>
                    <a:ext cx="72008" cy="0"/>
                  </a:xfrm>
                  <a:prstGeom prst="line">
                    <a:avLst/>
                  </a:prstGeom>
                  <a:grpFill/>
                  <a:ln w="158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339752" y="548680"/>
                    <a:ext cx="72008" cy="0"/>
                  </a:xfrm>
                  <a:prstGeom prst="line">
                    <a:avLst/>
                  </a:prstGeom>
                  <a:grpFill/>
                  <a:ln w="15875"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45" name="Arc 144"/>
                  <p:cNvSpPr/>
                  <p:nvPr/>
                </p:nvSpPr>
                <p:spPr>
                  <a:xfrm>
                    <a:off x="1907704"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Arc 145"/>
                  <p:cNvSpPr/>
                  <p:nvPr/>
                </p:nvSpPr>
                <p:spPr>
                  <a:xfrm flipH="1">
                    <a:off x="1907704"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Arc 146"/>
                  <p:cNvSpPr/>
                  <p:nvPr/>
                </p:nvSpPr>
                <p:spPr>
                  <a:xfrm>
                    <a:off x="2123728"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Arc 147"/>
                  <p:cNvSpPr/>
                  <p:nvPr/>
                </p:nvSpPr>
                <p:spPr>
                  <a:xfrm flipH="1">
                    <a:off x="2123728" y="440668"/>
                    <a:ext cx="216000" cy="216000"/>
                  </a:xfrm>
                  <a:prstGeom prst="arc">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0" name="Oval 139"/>
                <p:cNvSpPr/>
                <p:nvPr/>
              </p:nvSpPr>
              <p:spPr>
                <a:xfrm>
                  <a:off x="1331640" y="4653136"/>
                  <a:ext cx="72008" cy="72008"/>
                </a:xfrm>
                <a:prstGeom prst="ellipse">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rot="5400000">
                <a:off x="7002919" y="2030453"/>
                <a:ext cx="244522" cy="979993"/>
                <a:chOff x="692052" y="2034118"/>
                <a:chExt cx="244522" cy="979993"/>
              </a:xfrm>
            </p:grpSpPr>
            <p:sp>
              <p:nvSpPr>
                <p:cNvPr id="128" name="Rectangle 127"/>
                <p:cNvSpPr/>
                <p:nvPr/>
              </p:nvSpPr>
              <p:spPr>
                <a:xfrm>
                  <a:off x="692052" y="2685341"/>
                  <a:ext cx="244522" cy="2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b="1" dirty="0">
                    <a:solidFill>
                      <a:schemeClr val="tx2"/>
                    </a:solidFill>
                  </a:endParaRPr>
                </a:p>
              </p:txBody>
            </p:sp>
            <p:grpSp>
              <p:nvGrpSpPr>
                <p:cNvPr id="129" name="Group 128"/>
                <p:cNvGrpSpPr>
                  <a:grpSpLocks noChangeAspect="1"/>
                </p:cNvGrpSpPr>
                <p:nvPr/>
              </p:nvGrpSpPr>
              <p:grpSpPr>
                <a:xfrm rot="5400000">
                  <a:off x="320360" y="2434105"/>
                  <a:ext cx="979993" cy="180020"/>
                  <a:chOff x="-160284" y="2420888"/>
                  <a:chExt cx="1959986" cy="360040"/>
                </a:xfrm>
                <a:solidFill>
                  <a:schemeClr val="tx2"/>
                </a:solidFill>
              </p:grpSpPr>
              <p:cxnSp>
                <p:nvCxnSpPr>
                  <p:cNvPr id="130" name="Straight Connector 129"/>
                  <p:cNvCxnSpPr/>
                  <p:nvPr/>
                </p:nvCxnSpPr>
                <p:spPr>
                  <a:xfrm rot="16200000" flipV="1">
                    <a:off x="819709" y="1614564"/>
                    <a:ext cx="0" cy="1959986"/>
                  </a:xfrm>
                  <a:prstGeom prst="line">
                    <a:avLst/>
                  </a:prstGeom>
                  <a:grpFill/>
                  <a:ln w="190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331640" y="2420888"/>
                    <a:ext cx="0" cy="360040"/>
                  </a:xfrm>
                  <a:prstGeom prst="line">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32" name="Isosceles Triangle 131"/>
                  <p:cNvSpPr/>
                  <p:nvPr/>
                </p:nvSpPr>
                <p:spPr>
                  <a:xfrm rot="16200000">
                    <a:off x="1259632" y="2492896"/>
                    <a:ext cx="360040" cy="216024"/>
                  </a:xfrm>
                  <a:prstGeom prst="triangle">
                    <a:avLst>
                      <a:gd name="adj" fmla="val 50396"/>
                    </a:avLst>
                  </a:prstGeom>
                  <a:grp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grpSp>
            <p:nvGrpSpPr>
              <p:cNvPr id="111" name="Group 110"/>
              <p:cNvGrpSpPr/>
              <p:nvPr/>
            </p:nvGrpSpPr>
            <p:grpSpPr>
              <a:xfrm rot="16200000">
                <a:off x="7009776" y="2782162"/>
                <a:ext cx="244522" cy="1000575"/>
                <a:chOff x="692052" y="2646175"/>
                <a:chExt cx="244522" cy="1000575"/>
              </a:xfrm>
            </p:grpSpPr>
            <p:sp>
              <p:nvSpPr>
                <p:cNvPr id="123" name="Rectangle 122"/>
                <p:cNvSpPr/>
                <p:nvPr/>
              </p:nvSpPr>
              <p:spPr>
                <a:xfrm>
                  <a:off x="692052" y="2685341"/>
                  <a:ext cx="244522" cy="28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b="1" dirty="0">
                    <a:solidFill>
                      <a:schemeClr val="tx2"/>
                    </a:solidFill>
                  </a:endParaRPr>
                </a:p>
              </p:txBody>
            </p:sp>
            <p:grpSp>
              <p:nvGrpSpPr>
                <p:cNvPr id="124" name="Group 123"/>
                <p:cNvGrpSpPr>
                  <a:grpSpLocks noChangeAspect="1"/>
                </p:cNvGrpSpPr>
                <p:nvPr/>
              </p:nvGrpSpPr>
              <p:grpSpPr>
                <a:xfrm rot="5400000">
                  <a:off x="310070" y="3056453"/>
                  <a:ext cx="1000575" cy="180020"/>
                  <a:chOff x="1063835" y="2420888"/>
                  <a:chExt cx="2001150" cy="360040"/>
                </a:xfrm>
                <a:solidFill>
                  <a:schemeClr val="tx2"/>
                </a:solidFill>
              </p:grpSpPr>
              <p:cxnSp>
                <p:nvCxnSpPr>
                  <p:cNvPr id="125" name="Straight Connector 124"/>
                  <p:cNvCxnSpPr/>
                  <p:nvPr/>
                </p:nvCxnSpPr>
                <p:spPr>
                  <a:xfrm rot="5400000" flipH="1">
                    <a:off x="2061224" y="1614387"/>
                    <a:ext cx="6372" cy="2001150"/>
                  </a:xfrm>
                  <a:prstGeom prst="line">
                    <a:avLst/>
                  </a:prstGeom>
                  <a:grpFill/>
                  <a:ln w="190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331640" y="2420888"/>
                    <a:ext cx="0" cy="360040"/>
                  </a:xfrm>
                  <a:prstGeom prst="line">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27" name="Isosceles Triangle 126"/>
                  <p:cNvSpPr/>
                  <p:nvPr/>
                </p:nvSpPr>
                <p:spPr>
                  <a:xfrm rot="16200000">
                    <a:off x="1259632" y="2492896"/>
                    <a:ext cx="360040" cy="216024"/>
                  </a:xfrm>
                  <a:prstGeom prst="triangle">
                    <a:avLst>
                      <a:gd name="adj" fmla="val 50396"/>
                    </a:avLst>
                  </a:prstGeom>
                  <a:grp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cxnSp>
            <p:nvCxnSpPr>
              <p:cNvPr id="112" name="Straight Connector 111"/>
              <p:cNvCxnSpPr/>
              <p:nvPr/>
            </p:nvCxnSpPr>
            <p:spPr>
              <a:xfrm rot="5400000" flipV="1">
                <a:off x="7127686" y="2415730"/>
                <a:ext cx="0" cy="971172"/>
              </a:xfrm>
              <a:prstGeom prst="line">
                <a:avLst/>
              </a:prstGeom>
              <a:solidFill>
                <a:schemeClr val="tx2"/>
              </a:solidFill>
              <a:ln w="19050"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a:grpSpLocks noChangeAspect="1"/>
              </p:cNvGrpSpPr>
              <p:nvPr/>
            </p:nvGrpSpPr>
            <p:grpSpPr>
              <a:xfrm>
                <a:off x="7112062" y="2898934"/>
                <a:ext cx="216024" cy="392906"/>
                <a:chOff x="503548" y="1902120"/>
                <a:chExt cx="432048" cy="785812"/>
              </a:xfrm>
              <a:solidFill>
                <a:schemeClr val="tx2"/>
              </a:solidFill>
            </p:grpSpPr>
            <p:cxnSp>
              <p:nvCxnSpPr>
                <p:cNvPr id="119" name="Straight Connector 118"/>
                <p:cNvCxnSpPr/>
                <p:nvPr/>
              </p:nvCxnSpPr>
              <p:spPr>
                <a:xfrm flipV="1">
                  <a:off x="719572" y="1902120"/>
                  <a:ext cx="0" cy="338748"/>
                </a:xfrm>
                <a:prstGeom prst="line">
                  <a:avLst/>
                </a:prstGeom>
                <a:grpFill/>
                <a:ln w="15875"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719324" y="2348880"/>
                  <a:ext cx="0" cy="339052"/>
                </a:xfrm>
                <a:prstGeom prst="line">
                  <a:avLst/>
                </a:prstGeom>
                <a:grpFill/>
                <a:ln w="15875" cap="rnd">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503548" y="2240868"/>
                  <a:ext cx="432048" cy="0"/>
                </a:xfrm>
                <a:prstGeom prst="line">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503548" y="2348880"/>
                  <a:ext cx="432048" cy="0"/>
                </a:xfrm>
                <a:prstGeom prst="line">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a:grpSpLocks noChangeAspect="1"/>
              </p:cNvGrpSpPr>
              <p:nvPr/>
            </p:nvGrpSpPr>
            <p:grpSpPr>
              <a:xfrm>
                <a:off x="7109681" y="2520354"/>
                <a:ext cx="216024" cy="392906"/>
                <a:chOff x="503548" y="1902120"/>
                <a:chExt cx="432048" cy="785812"/>
              </a:xfrm>
              <a:solidFill>
                <a:schemeClr val="tx2"/>
              </a:solidFill>
            </p:grpSpPr>
            <p:cxnSp>
              <p:nvCxnSpPr>
                <p:cNvPr id="115" name="Straight Connector 114"/>
                <p:cNvCxnSpPr/>
                <p:nvPr/>
              </p:nvCxnSpPr>
              <p:spPr>
                <a:xfrm flipV="1">
                  <a:off x="719572" y="1902120"/>
                  <a:ext cx="0" cy="338748"/>
                </a:xfrm>
                <a:prstGeom prst="line">
                  <a:avLst/>
                </a:prstGeom>
                <a:grpFill/>
                <a:ln w="15875"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19324" y="2348880"/>
                  <a:ext cx="0" cy="339052"/>
                </a:xfrm>
                <a:prstGeom prst="line">
                  <a:avLst/>
                </a:prstGeom>
                <a:grpFill/>
                <a:ln w="15875" cap="rnd">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503548" y="2240868"/>
                  <a:ext cx="432048" cy="0"/>
                </a:xfrm>
                <a:prstGeom prst="line">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503548" y="2348880"/>
                  <a:ext cx="432048" cy="0"/>
                </a:xfrm>
                <a:prstGeom prst="line">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cxnSp>
          </p:grpSp>
        </p:grpSp>
        <p:cxnSp>
          <p:nvCxnSpPr>
            <p:cNvPr id="34" name="Straight Connector 33"/>
            <p:cNvCxnSpPr/>
            <p:nvPr/>
          </p:nvCxnSpPr>
          <p:spPr>
            <a:xfrm>
              <a:off x="3779711" y="3741707"/>
              <a:ext cx="144016"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5" name="Group 34"/>
            <p:cNvGrpSpPr>
              <a:grpSpLocks noChangeAspect="1"/>
            </p:cNvGrpSpPr>
            <p:nvPr/>
          </p:nvGrpSpPr>
          <p:grpSpPr>
            <a:xfrm>
              <a:off x="2175925" y="3230496"/>
              <a:ext cx="216024" cy="504175"/>
              <a:chOff x="503548" y="1592558"/>
              <a:chExt cx="432048" cy="1008350"/>
            </a:xfrm>
            <a:solidFill>
              <a:schemeClr val="tx2"/>
            </a:solidFill>
          </p:grpSpPr>
          <p:cxnSp>
            <p:nvCxnSpPr>
              <p:cNvPr id="105" name="Straight Connector 104"/>
              <p:cNvCxnSpPr/>
              <p:nvPr/>
            </p:nvCxnSpPr>
            <p:spPr>
              <a:xfrm flipH="1" flipV="1">
                <a:off x="719324" y="1592558"/>
                <a:ext cx="248" cy="648310"/>
              </a:xfrm>
              <a:prstGeom prst="line">
                <a:avLst/>
              </a:prstGeom>
              <a:grpFill/>
              <a:ln w="15875" cap="rnd">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719572" y="2348880"/>
                <a:ext cx="0" cy="252028"/>
              </a:xfrm>
              <a:prstGeom prst="line">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03548" y="2240868"/>
                <a:ext cx="432048" cy="0"/>
              </a:xfrm>
              <a:prstGeom prst="line">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03548" y="2348880"/>
                <a:ext cx="432048" cy="0"/>
              </a:xfrm>
              <a:prstGeom prst="line">
                <a:avLst/>
              </a:prstGeom>
              <a:grpFill/>
              <a:ln w="15875" cap="rnd">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2206214" y="3755729"/>
              <a:ext cx="144016"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458977" y="2946754"/>
              <a:ext cx="0" cy="284200"/>
            </a:xfrm>
            <a:prstGeom prst="line">
              <a:avLst/>
            </a:prstGeom>
            <a:solidFill>
              <a:schemeClr val="tx2"/>
            </a:solidFill>
            <a:ln w="190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379472" y="3227779"/>
              <a:ext cx="78581" cy="0"/>
            </a:xfrm>
            <a:prstGeom prst="line">
              <a:avLst/>
            </a:prstGeom>
            <a:solidFill>
              <a:schemeClr val="tx2"/>
            </a:solidFill>
            <a:ln w="190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30" idx="3"/>
            </p:cNvCxnSpPr>
            <p:nvPr/>
          </p:nvCxnSpPr>
          <p:spPr>
            <a:xfrm flipH="1">
              <a:off x="3374704" y="3356367"/>
              <a:ext cx="481018" cy="0"/>
            </a:xfrm>
            <a:prstGeom prst="line">
              <a:avLst/>
            </a:prstGeom>
            <a:solidFill>
              <a:schemeClr val="tx2"/>
            </a:solidFill>
            <a:ln w="19050" cap="rnd">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642281" y="2592168"/>
              <a:ext cx="602270" cy="215444"/>
            </a:xfrm>
            <a:prstGeom prst="rect">
              <a:avLst/>
            </a:prstGeom>
            <a:noFill/>
          </p:spPr>
          <p:txBody>
            <a:bodyPr wrap="square" rtlCol="0">
              <a:spAutoFit/>
            </a:bodyPr>
            <a:lstStyle/>
            <a:p>
              <a:r>
                <a:rPr lang="en-US" sz="800" dirty="0">
                  <a:solidFill>
                    <a:srgbClr val="1F497D"/>
                  </a:solidFill>
                </a:rPr>
                <a:t>18÷20V</a:t>
              </a:r>
            </a:p>
          </p:txBody>
        </p:sp>
        <p:sp>
          <p:nvSpPr>
            <p:cNvPr id="41" name="TextBox 40"/>
            <p:cNvSpPr txBox="1"/>
            <p:nvPr/>
          </p:nvSpPr>
          <p:spPr>
            <a:xfrm>
              <a:off x="4816669" y="3363693"/>
              <a:ext cx="465994" cy="215444"/>
            </a:xfrm>
            <a:prstGeom prst="rect">
              <a:avLst/>
            </a:prstGeom>
            <a:noFill/>
          </p:spPr>
          <p:txBody>
            <a:bodyPr wrap="square" rtlCol="0">
              <a:spAutoFit/>
            </a:bodyPr>
            <a:lstStyle/>
            <a:p>
              <a:r>
                <a:rPr lang="en-US" sz="800" dirty="0">
                  <a:solidFill>
                    <a:srgbClr val="1F497D"/>
                  </a:solidFill>
                </a:rPr>
                <a:t>-5V</a:t>
              </a:r>
            </a:p>
          </p:txBody>
        </p:sp>
        <p:sp>
          <p:nvSpPr>
            <p:cNvPr id="42" name="TextBox 41"/>
            <p:cNvSpPr txBox="1"/>
            <p:nvPr/>
          </p:nvSpPr>
          <p:spPr>
            <a:xfrm>
              <a:off x="4678548" y="2958876"/>
              <a:ext cx="633042" cy="215444"/>
            </a:xfrm>
            <a:prstGeom prst="rect">
              <a:avLst/>
            </a:prstGeom>
            <a:noFill/>
          </p:spPr>
          <p:txBody>
            <a:bodyPr wrap="square" rtlCol="0">
              <a:spAutoFit/>
            </a:bodyPr>
            <a:lstStyle/>
            <a:p>
              <a:r>
                <a:rPr lang="en-US" sz="800" dirty="0">
                  <a:solidFill>
                    <a:srgbClr val="1F497D"/>
                  </a:solidFill>
                </a:rPr>
                <a:t>GND ISO</a:t>
              </a:r>
            </a:p>
          </p:txBody>
        </p:sp>
        <p:sp>
          <p:nvSpPr>
            <p:cNvPr id="43" name="TextBox 42"/>
            <p:cNvSpPr txBox="1"/>
            <p:nvPr/>
          </p:nvSpPr>
          <p:spPr>
            <a:xfrm>
              <a:off x="2011532" y="3044606"/>
              <a:ext cx="667846" cy="215444"/>
            </a:xfrm>
            <a:prstGeom prst="rect">
              <a:avLst/>
            </a:prstGeom>
            <a:noFill/>
          </p:spPr>
          <p:txBody>
            <a:bodyPr wrap="square" rtlCol="0">
              <a:spAutoFit/>
            </a:bodyPr>
            <a:lstStyle/>
            <a:p>
              <a:r>
                <a:rPr lang="en-US" sz="800" dirty="0">
                  <a:solidFill>
                    <a:srgbClr val="1F497D"/>
                  </a:solidFill>
                </a:rPr>
                <a:t>10 – 30V</a:t>
              </a:r>
            </a:p>
          </p:txBody>
        </p:sp>
        <p:cxnSp>
          <p:nvCxnSpPr>
            <p:cNvPr id="44" name="Straight Connector 43"/>
            <p:cNvCxnSpPr/>
            <p:nvPr/>
          </p:nvCxnSpPr>
          <p:spPr>
            <a:xfrm flipH="1">
              <a:off x="3455802" y="2946792"/>
              <a:ext cx="396745" cy="0"/>
            </a:xfrm>
            <a:prstGeom prst="line">
              <a:avLst/>
            </a:prstGeom>
            <a:solidFill>
              <a:schemeClr val="tx2"/>
            </a:solidFill>
            <a:ln w="19050" cap="rnd">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55101" y="2796301"/>
              <a:ext cx="7224" cy="263048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121335" y="3737582"/>
              <a:ext cx="462544" cy="338554"/>
            </a:xfrm>
            <a:prstGeom prst="rect">
              <a:avLst/>
            </a:prstGeom>
            <a:noFill/>
          </p:spPr>
          <p:txBody>
            <a:bodyPr wrap="square" rtlCol="0">
              <a:spAutoFit/>
            </a:bodyPr>
            <a:lstStyle/>
            <a:p>
              <a:pPr algn="ctr"/>
              <a:r>
                <a:rPr lang="en-US" sz="800" dirty="0">
                  <a:solidFill>
                    <a:srgbClr val="1F497D"/>
                  </a:solidFill>
                </a:rPr>
                <a:t>GND ISO</a:t>
              </a:r>
            </a:p>
          </p:txBody>
        </p:sp>
        <p:cxnSp>
          <p:nvCxnSpPr>
            <p:cNvPr id="47" name="Straight Connector 46"/>
            <p:cNvCxnSpPr/>
            <p:nvPr/>
          </p:nvCxnSpPr>
          <p:spPr>
            <a:xfrm flipV="1">
              <a:off x="4907384" y="4553284"/>
              <a:ext cx="0" cy="456573"/>
            </a:xfrm>
            <a:prstGeom prst="line">
              <a:avLst/>
            </a:prstGeom>
            <a:ln w="19050" cap="rnd">
              <a:solidFill>
                <a:schemeClr val="tx2"/>
              </a:solidFill>
              <a:headEnd type="none"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4617012" y="3997047"/>
              <a:ext cx="365808" cy="556203"/>
              <a:chOff x="4621374" y="2404001"/>
              <a:chExt cx="365808" cy="556203"/>
            </a:xfrm>
          </p:grpSpPr>
          <p:sp>
            <p:nvSpPr>
              <p:cNvPr id="90" name="Rectangle 89"/>
              <p:cNvSpPr/>
              <p:nvPr/>
            </p:nvSpPr>
            <p:spPr>
              <a:xfrm>
                <a:off x="4688805" y="2633670"/>
                <a:ext cx="298377" cy="28739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b="1" dirty="0">
                  <a:solidFill>
                    <a:schemeClr val="tx2"/>
                  </a:solidFill>
                </a:endParaRPr>
              </a:p>
            </p:txBody>
          </p:sp>
          <p:grpSp>
            <p:nvGrpSpPr>
              <p:cNvPr id="91" name="Group 90"/>
              <p:cNvGrpSpPr/>
              <p:nvPr/>
            </p:nvGrpSpPr>
            <p:grpSpPr>
              <a:xfrm>
                <a:off x="4621374" y="2404001"/>
                <a:ext cx="324366" cy="556203"/>
                <a:chOff x="2087724" y="1111141"/>
                <a:chExt cx="324366" cy="556203"/>
              </a:xfrm>
            </p:grpSpPr>
            <p:grpSp>
              <p:nvGrpSpPr>
                <p:cNvPr id="92" name="Group 91"/>
                <p:cNvGrpSpPr/>
                <p:nvPr/>
              </p:nvGrpSpPr>
              <p:grpSpPr>
                <a:xfrm>
                  <a:off x="2087724" y="1111141"/>
                  <a:ext cx="290572" cy="553663"/>
                  <a:chOff x="2087724" y="1111141"/>
                  <a:chExt cx="290572" cy="553663"/>
                </a:xfrm>
              </p:grpSpPr>
              <p:grpSp>
                <p:nvGrpSpPr>
                  <p:cNvPr id="95" name="Group 94"/>
                  <p:cNvGrpSpPr>
                    <a:grpSpLocks noChangeAspect="1"/>
                  </p:cNvGrpSpPr>
                  <p:nvPr/>
                </p:nvGrpSpPr>
                <p:grpSpPr>
                  <a:xfrm>
                    <a:off x="2087724" y="1111141"/>
                    <a:ext cx="290572" cy="553663"/>
                    <a:chOff x="1079612" y="953522"/>
                    <a:chExt cx="581144" cy="1107326"/>
                  </a:xfrm>
                  <a:solidFill>
                    <a:schemeClr val="tx2"/>
                  </a:solidFill>
                </p:grpSpPr>
                <p:cxnSp>
                  <p:nvCxnSpPr>
                    <p:cNvPr id="97" name="Straight Connector 96"/>
                    <p:cNvCxnSpPr/>
                    <p:nvPr/>
                  </p:nvCxnSpPr>
                  <p:spPr>
                    <a:xfrm flipH="1" flipV="1">
                      <a:off x="1651522" y="953522"/>
                      <a:ext cx="9234" cy="562188"/>
                    </a:xfrm>
                    <a:prstGeom prst="line">
                      <a:avLst/>
                    </a:prstGeom>
                    <a:grpFill/>
                    <a:ln w="19050" cap="rnd">
                      <a:solidFill>
                        <a:schemeClr val="tx2"/>
                      </a:solidFill>
                      <a:round/>
                      <a:headEnd w="med" len="med"/>
                      <a:tailEnd type="ova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1660756" y="1700808"/>
                      <a:ext cx="0" cy="360040"/>
                    </a:xfrm>
                    <a:prstGeom prst="line">
                      <a:avLst/>
                    </a:prstGeom>
                    <a:grpFill/>
                    <a:ln w="19050" cap="rnd">
                      <a:solidFill>
                        <a:schemeClr val="tx2"/>
                      </a:solidFill>
                      <a:round/>
                      <a:headEnd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403648" y="1700808"/>
                      <a:ext cx="252028" cy="0"/>
                    </a:xfrm>
                    <a:prstGeom prst="line">
                      <a:avLst/>
                    </a:prstGeom>
                    <a:grpFill/>
                    <a:ln w="19050" cap="rnd">
                      <a:solidFill>
                        <a:schemeClr val="tx2"/>
                      </a:solidFill>
                      <a:round/>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403648" y="1520788"/>
                      <a:ext cx="252028" cy="0"/>
                    </a:xfrm>
                    <a:prstGeom prst="line">
                      <a:avLst/>
                    </a:prstGeom>
                    <a:grpFill/>
                    <a:ln w="19050" cap="rnd">
                      <a:solidFill>
                        <a:schemeClr val="tx2"/>
                      </a:solidFill>
                      <a:round/>
                      <a:headEnd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03648" y="1875748"/>
                      <a:ext cx="252028" cy="0"/>
                    </a:xfrm>
                    <a:prstGeom prst="line">
                      <a:avLst/>
                    </a:prstGeom>
                    <a:grpFill/>
                    <a:ln w="19050" cap="rnd">
                      <a:solidFill>
                        <a:schemeClr val="tx2"/>
                      </a:solidFill>
                      <a:round/>
                      <a:headEnd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1403648" y="1484784"/>
                      <a:ext cx="0" cy="432048"/>
                    </a:xfrm>
                    <a:prstGeom prst="line">
                      <a:avLst/>
                    </a:prstGeom>
                    <a:grpFill/>
                    <a:ln w="19050" cap="rnd">
                      <a:solidFill>
                        <a:schemeClr val="tx2"/>
                      </a:solidFill>
                      <a:round/>
                      <a:headEnd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1331640" y="1484784"/>
                      <a:ext cx="0" cy="432048"/>
                    </a:xfrm>
                    <a:prstGeom prst="line">
                      <a:avLst/>
                    </a:prstGeom>
                    <a:grpFill/>
                    <a:ln w="19050" cap="rnd">
                      <a:solidFill>
                        <a:schemeClr val="tx2"/>
                      </a:solidFill>
                      <a:round/>
                      <a:headEnd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079612" y="1916832"/>
                      <a:ext cx="252028" cy="0"/>
                    </a:xfrm>
                    <a:prstGeom prst="line">
                      <a:avLst/>
                    </a:prstGeom>
                    <a:grpFill/>
                    <a:ln w="19050" cap="rnd">
                      <a:solidFill>
                        <a:schemeClr val="tx2"/>
                      </a:solidFill>
                      <a:round/>
                      <a:headEnd w="med" len="med"/>
                    </a:ln>
                  </p:spPr>
                  <p:style>
                    <a:lnRef idx="1">
                      <a:schemeClr val="accent1"/>
                    </a:lnRef>
                    <a:fillRef idx="0">
                      <a:schemeClr val="accent1"/>
                    </a:fillRef>
                    <a:effectRef idx="0">
                      <a:schemeClr val="accent1"/>
                    </a:effectRef>
                    <a:fontRef idx="minor">
                      <a:schemeClr val="tx1"/>
                    </a:fontRef>
                  </p:style>
                </p:cxnSp>
              </p:grpSp>
              <p:sp>
                <p:nvSpPr>
                  <p:cNvPr id="96" name="Rectangle 95"/>
                  <p:cNvSpPr/>
                  <p:nvPr/>
                </p:nvSpPr>
                <p:spPr>
                  <a:xfrm>
                    <a:off x="2087820" y="1552387"/>
                    <a:ext cx="72008" cy="808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ectangle 92"/>
                <p:cNvSpPr/>
                <p:nvPr/>
              </p:nvSpPr>
              <p:spPr>
                <a:xfrm>
                  <a:off x="2337212" y="1586526"/>
                  <a:ext cx="74878" cy="808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337212" y="1305344"/>
                  <a:ext cx="74878" cy="808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4610380" y="4980218"/>
              <a:ext cx="365808" cy="407479"/>
              <a:chOff x="4621374" y="2595084"/>
              <a:chExt cx="365808" cy="407479"/>
            </a:xfrm>
          </p:grpSpPr>
          <p:sp>
            <p:nvSpPr>
              <p:cNvPr id="75" name="Rectangle 74"/>
              <p:cNvSpPr/>
              <p:nvPr/>
            </p:nvSpPr>
            <p:spPr>
              <a:xfrm>
                <a:off x="4688805" y="2633670"/>
                <a:ext cx="298377" cy="28739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b="1" dirty="0">
                  <a:solidFill>
                    <a:schemeClr val="tx2"/>
                  </a:solidFill>
                </a:endParaRPr>
              </a:p>
            </p:txBody>
          </p:sp>
          <p:grpSp>
            <p:nvGrpSpPr>
              <p:cNvPr id="76" name="Group 75"/>
              <p:cNvGrpSpPr/>
              <p:nvPr/>
            </p:nvGrpSpPr>
            <p:grpSpPr>
              <a:xfrm>
                <a:off x="4621374" y="2595084"/>
                <a:ext cx="324366" cy="407479"/>
                <a:chOff x="2087724" y="1302224"/>
                <a:chExt cx="324366" cy="407479"/>
              </a:xfrm>
            </p:grpSpPr>
            <p:grpSp>
              <p:nvGrpSpPr>
                <p:cNvPr id="77" name="Group 76"/>
                <p:cNvGrpSpPr/>
                <p:nvPr/>
              </p:nvGrpSpPr>
              <p:grpSpPr>
                <a:xfrm>
                  <a:off x="2087724" y="1302224"/>
                  <a:ext cx="290572" cy="407479"/>
                  <a:chOff x="2087724" y="1302224"/>
                  <a:chExt cx="290572" cy="407479"/>
                </a:xfrm>
              </p:grpSpPr>
              <p:grpSp>
                <p:nvGrpSpPr>
                  <p:cNvPr id="80" name="Group 79"/>
                  <p:cNvGrpSpPr>
                    <a:grpSpLocks noChangeAspect="1"/>
                  </p:cNvGrpSpPr>
                  <p:nvPr/>
                </p:nvGrpSpPr>
                <p:grpSpPr>
                  <a:xfrm>
                    <a:off x="2087724" y="1302224"/>
                    <a:ext cx="290572" cy="407479"/>
                    <a:chOff x="1079612" y="1335688"/>
                    <a:chExt cx="581144" cy="814958"/>
                  </a:xfrm>
                  <a:solidFill>
                    <a:schemeClr val="tx2"/>
                  </a:solidFill>
                </p:grpSpPr>
                <p:cxnSp>
                  <p:nvCxnSpPr>
                    <p:cNvPr id="82" name="Straight Connector 81"/>
                    <p:cNvCxnSpPr/>
                    <p:nvPr/>
                  </p:nvCxnSpPr>
                  <p:spPr>
                    <a:xfrm flipV="1">
                      <a:off x="1660756" y="1335688"/>
                      <a:ext cx="0" cy="180020"/>
                    </a:xfrm>
                    <a:prstGeom prst="line">
                      <a:avLst/>
                    </a:prstGeom>
                    <a:grpFill/>
                    <a:ln w="19050" cap="rnd">
                      <a:solidFill>
                        <a:schemeClr val="tx2"/>
                      </a:solidFill>
                      <a:round/>
                      <a:headEnd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657884" y="1700808"/>
                      <a:ext cx="2872" cy="449838"/>
                    </a:xfrm>
                    <a:prstGeom prst="line">
                      <a:avLst/>
                    </a:prstGeom>
                    <a:grpFill/>
                    <a:ln w="19050" cap="rnd">
                      <a:solidFill>
                        <a:schemeClr val="tx2"/>
                      </a:solidFill>
                      <a:round/>
                      <a:headEnd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403648" y="1700808"/>
                      <a:ext cx="252028" cy="0"/>
                    </a:xfrm>
                    <a:prstGeom prst="line">
                      <a:avLst/>
                    </a:prstGeom>
                    <a:grpFill/>
                    <a:ln w="19050" cap="rnd">
                      <a:solidFill>
                        <a:schemeClr val="tx2"/>
                      </a:solidFill>
                      <a:round/>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403648" y="1520788"/>
                      <a:ext cx="252028" cy="0"/>
                    </a:xfrm>
                    <a:prstGeom prst="line">
                      <a:avLst/>
                    </a:prstGeom>
                    <a:grpFill/>
                    <a:ln w="19050" cap="rnd">
                      <a:solidFill>
                        <a:schemeClr val="tx2"/>
                      </a:solidFill>
                      <a:round/>
                      <a:headEnd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403648" y="1875748"/>
                      <a:ext cx="252028" cy="0"/>
                    </a:xfrm>
                    <a:prstGeom prst="line">
                      <a:avLst/>
                    </a:prstGeom>
                    <a:grpFill/>
                    <a:ln w="19050" cap="rnd">
                      <a:solidFill>
                        <a:schemeClr val="tx2"/>
                      </a:solidFill>
                      <a:round/>
                      <a:headEnd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403648" y="1484784"/>
                      <a:ext cx="0" cy="432048"/>
                    </a:xfrm>
                    <a:prstGeom prst="line">
                      <a:avLst/>
                    </a:prstGeom>
                    <a:grpFill/>
                    <a:ln w="19050" cap="rnd">
                      <a:solidFill>
                        <a:schemeClr val="tx2"/>
                      </a:solidFill>
                      <a:round/>
                      <a:headEnd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1331640" y="1484784"/>
                      <a:ext cx="0" cy="432048"/>
                    </a:xfrm>
                    <a:prstGeom prst="line">
                      <a:avLst/>
                    </a:prstGeom>
                    <a:grpFill/>
                    <a:ln w="19050" cap="rnd">
                      <a:solidFill>
                        <a:schemeClr val="tx2"/>
                      </a:solidFill>
                      <a:round/>
                      <a:headEnd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079612" y="1916832"/>
                      <a:ext cx="252028" cy="0"/>
                    </a:xfrm>
                    <a:prstGeom prst="line">
                      <a:avLst/>
                    </a:prstGeom>
                    <a:grpFill/>
                    <a:ln w="19050" cap="rnd">
                      <a:solidFill>
                        <a:schemeClr val="tx2"/>
                      </a:solidFill>
                      <a:round/>
                      <a:headEnd w="med" len="med"/>
                    </a:ln>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2087820" y="1552387"/>
                    <a:ext cx="72008" cy="808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2337212" y="1586526"/>
                  <a:ext cx="74878" cy="808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337212" y="1305344"/>
                  <a:ext cx="74878" cy="808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0" name="Straight Connector 49"/>
            <p:cNvCxnSpPr/>
            <p:nvPr/>
          </p:nvCxnSpPr>
          <p:spPr>
            <a:xfrm flipH="1" flipV="1">
              <a:off x="4906660" y="4739997"/>
              <a:ext cx="516624" cy="0"/>
            </a:xfrm>
            <a:prstGeom prst="line">
              <a:avLst/>
            </a:prstGeom>
            <a:ln w="19050" cap="rnd">
              <a:solidFill>
                <a:schemeClr val="tx2"/>
              </a:solidFill>
              <a:headEnd type="none" w="med" len="med"/>
              <a:tailEnd type="ova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478980" y="4232039"/>
              <a:ext cx="1128711"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Isolated Driver</a:t>
              </a:r>
            </a:p>
          </p:txBody>
        </p:sp>
        <p:sp>
          <p:nvSpPr>
            <p:cNvPr id="52" name="Rectangle 51"/>
            <p:cNvSpPr/>
            <p:nvPr/>
          </p:nvSpPr>
          <p:spPr>
            <a:xfrm>
              <a:off x="3493268" y="4813108"/>
              <a:ext cx="111918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Isolated Driver</a:t>
              </a:r>
            </a:p>
          </p:txBody>
        </p:sp>
        <p:sp>
          <p:nvSpPr>
            <p:cNvPr id="53" name="Rectangle 52"/>
            <p:cNvSpPr/>
            <p:nvPr/>
          </p:nvSpPr>
          <p:spPr>
            <a:xfrm>
              <a:off x="2578619" y="4225648"/>
              <a:ext cx="799200" cy="1100138"/>
            </a:xfrm>
            <a:prstGeom prst="rect">
              <a:avLst/>
            </a:prstGeom>
            <a:solidFill>
              <a:srgbClr val="909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Control unit </a:t>
              </a:r>
              <a:endParaRPr lang="en-US" sz="600" b="1" dirty="0">
                <a:solidFill>
                  <a:schemeClr val="bg1"/>
                </a:solidFill>
              </a:endParaRPr>
            </a:p>
          </p:txBody>
        </p:sp>
        <p:cxnSp>
          <p:nvCxnSpPr>
            <p:cNvPr id="54" name="Straight Connector 53"/>
            <p:cNvCxnSpPr/>
            <p:nvPr/>
          </p:nvCxnSpPr>
          <p:spPr>
            <a:xfrm flipH="1">
              <a:off x="3374669" y="4354235"/>
              <a:ext cx="104276" cy="0"/>
            </a:xfrm>
            <a:prstGeom prst="line">
              <a:avLst/>
            </a:prstGeom>
            <a:solidFill>
              <a:schemeClr val="tx2"/>
            </a:solidFill>
            <a:ln w="19050" cap="rnd">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379416" y="4644762"/>
              <a:ext cx="104276" cy="0"/>
            </a:xfrm>
            <a:prstGeom prst="line">
              <a:avLst/>
            </a:prstGeom>
            <a:solidFill>
              <a:schemeClr val="tx2"/>
            </a:solidFill>
            <a:ln w="19050" cap="rnd">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384194" y="4901925"/>
              <a:ext cx="104276" cy="0"/>
            </a:xfrm>
            <a:prstGeom prst="line">
              <a:avLst/>
            </a:prstGeom>
            <a:solidFill>
              <a:schemeClr val="tx2"/>
            </a:solidFill>
            <a:ln w="19050" cap="rnd">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379610" y="5192452"/>
              <a:ext cx="104276" cy="0"/>
            </a:xfrm>
            <a:prstGeom prst="line">
              <a:avLst/>
            </a:prstGeom>
            <a:solidFill>
              <a:schemeClr val="tx2"/>
            </a:solidFill>
            <a:ln w="19050" cap="rnd">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8" name="Group 57"/>
            <p:cNvGrpSpPr>
              <a:grpSpLocks noChangeAspect="1"/>
            </p:cNvGrpSpPr>
            <p:nvPr/>
          </p:nvGrpSpPr>
          <p:grpSpPr>
            <a:xfrm>
              <a:off x="4827463" y="5401278"/>
              <a:ext cx="144016" cy="54006"/>
              <a:chOff x="1907704" y="2816932"/>
              <a:chExt cx="288032" cy="108012"/>
            </a:xfrm>
          </p:grpSpPr>
          <p:cxnSp>
            <p:nvCxnSpPr>
              <p:cNvPr id="71" name="Straight Connector 70"/>
              <p:cNvCxnSpPr/>
              <p:nvPr/>
            </p:nvCxnSpPr>
            <p:spPr>
              <a:xfrm>
                <a:off x="1907704" y="2816932"/>
                <a:ext cx="288032"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943708" y="2852936"/>
                <a:ext cx="216024"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979712" y="2888940"/>
                <a:ext cx="144016"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015716" y="2924944"/>
                <a:ext cx="72008"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flipH="1" flipV="1">
              <a:off x="4507679" y="4097060"/>
              <a:ext cx="0" cy="128693"/>
            </a:xfrm>
            <a:prstGeom prst="line">
              <a:avLst/>
            </a:prstGeom>
            <a:solidFill>
              <a:schemeClr val="tx2"/>
            </a:solidFill>
            <a:ln w="19050" cap="rnd">
              <a:solidFill>
                <a:schemeClr val="tx2"/>
              </a:solidFill>
              <a:round/>
              <a:headEnd w="med" len="med"/>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4345754" y="4097060"/>
              <a:ext cx="0" cy="128693"/>
            </a:xfrm>
            <a:prstGeom prst="line">
              <a:avLst/>
            </a:prstGeom>
            <a:solidFill>
              <a:schemeClr val="tx2"/>
            </a:solidFill>
            <a:ln w="19050" cap="rnd">
              <a:solidFill>
                <a:schemeClr val="tx2"/>
              </a:solidFill>
              <a:round/>
              <a:headEnd w="med" len="med"/>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4183829" y="4097059"/>
              <a:ext cx="0" cy="128693"/>
            </a:xfrm>
            <a:prstGeom prst="line">
              <a:avLst/>
            </a:prstGeom>
            <a:solidFill>
              <a:schemeClr val="tx2"/>
            </a:solidFill>
            <a:ln w="19050" cap="rnd">
              <a:solidFill>
                <a:schemeClr val="tx2"/>
              </a:solidFill>
              <a:round/>
              <a:headEnd w="med" len="med"/>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3578991" y="4092296"/>
              <a:ext cx="0" cy="128693"/>
            </a:xfrm>
            <a:prstGeom prst="line">
              <a:avLst/>
            </a:prstGeom>
            <a:solidFill>
              <a:schemeClr val="tx2"/>
            </a:solidFill>
            <a:ln w="19050" cap="rnd">
              <a:solidFill>
                <a:schemeClr val="tx2"/>
              </a:solidFill>
              <a:round/>
              <a:headEnd w="med" len="med"/>
              <a:tailEnd type="ova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800833" y="3865977"/>
              <a:ext cx="638855" cy="215444"/>
            </a:xfrm>
            <a:prstGeom prst="rect">
              <a:avLst/>
            </a:prstGeom>
            <a:noFill/>
          </p:spPr>
          <p:txBody>
            <a:bodyPr wrap="square" rtlCol="0">
              <a:spAutoFit/>
            </a:bodyPr>
            <a:lstStyle/>
            <a:p>
              <a:r>
                <a:rPr lang="en-US" sz="800" dirty="0">
                  <a:solidFill>
                    <a:srgbClr val="1F497D"/>
                  </a:solidFill>
                </a:rPr>
                <a:t>18÷20V</a:t>
              </a:r>
            </a:p>
          </p:txBody>
        </p:sp>
        <p:sp>
          <p:nvSpPr>
            <p:cNvPr id="64" name="TextBox 63"/>
            <p:cNvSpPr txBox="1"/>
            <p:nvPr/>
          </p:nvSpPr>
          <p:spPr>
            <a:xfrm>
              <a:off x="4378519" y="3856454"/>
              <a:ext cx="465994" cy="215444"/>
            </a:xfrm>
            <a:prstGeom prst="rect">
              <a:avLst/>
            </a:prstGeom>
            <a:noFill/>
          </p:spPr>
          <p:txBody>
            <a:bodyPr wrap="square" rtlCol="0">
              <a:spAutoFit/>
            </a:bodyPr>
            <a:lstStyle/>
            <a:p>
              <a:r>
                <a:rPr lang="en-US" sz="800" dirty="0">
                  <a:solidFill>
                    <a:srgbClr val="1F497D"/>
                  </a:solidFill>
                </a:rPr>
                <a:t>-5V</a:t>
              </a:r>
            </a:p>
          </p:txBody>
        </p:sp>
        <p:sp>
          <p:nvSpPr>
            <p:cNvPr id="65" name="TextBox 64"/>
            <p:cNvSpPr txBox="1"/>
            <p:nvPr/>
          </p:nvSpPr>
          <p:spPr>
            <a:xfrm>
              <a:off x="3421250" y="3865975"/>
              <a:ext cx="465994" cy="215444"/>
            </a:xfrm>
            <a:prstGeom prst="rect">
              <a:avLst/>
            </a:prstGeom>
            <a:noFill/>
          </p:spPr>
          <p:txBody>
            <a:bodyPr wrap="square" rtlCol="0">
              <a:spAutoFit/>
            </a:bodyPr>
            <a:lstStyle/>
            <a:p>
              <a:r>
                <a:rPr lang="en-US" sz="800" dirty="0">
                  <a:solidFill>
                    <a:srgbClr val="1F497D"/>
                  </a:solidFill>
                </a:rPr>
                <a:t>5V</a:t>
              </a:r>
            </a:p>
          </p:txBody>
        </p:sp>
        <p:sp>
          <p:nvSpPr>
            <p:cNvPr id="66" name="TextBox 65"/>
            <p:cNvSpPr txBox="1"/>
            <p:nvPr/>
          </p:nvSpPr>
          <p:spPr>
            <a:xfrm>
              <a:off x="4714810" y="3745270"/>
              <a:ext cx="465994" cy="215444"/>
            </a:xfrm>
            <a:prstGeom prst="rect">
              <a:avLst/>
            </a:prstGeom>
            <a:noFill/>
          </p:spPr>
          <p:txBody>
            <a:bodyPr wrap="square" rtlCol="0">
              <a:spAutoFit/>
            </a:bodyPr>
            <a:lstStyle/>
            <a:p>
              <a:r>
                <a:rPr lang="en-US" sz="800" dirty="0">
                  <a:solidFill>
                    <a:srgbClr val="1F497D"/>
                  </a:solidFill>
                </a:rPr>
                <a:t>HV+</a:t>
              </a:r>
            </a:p>
          </p:txBody>
        </p:sp>
        <p:sp>
          <p:nvSpPr>
            <p:cNvPr id="67" name="TextBox 66"/>
            <p:cNvSpPr txBox="1"/>
            <p:nvPr/>
          </p:nvSpPr>
          <p:spPr>
            <a:xfrm>
              <a:off x="3255736" y="2155186"/>
              <a:ext cx="1238434" cy="461665"/>
            </a:xfrm>
            <a:prstGeom prst="rect">
              <a:avLst/>
            </a:prstGeom>
            <a:noFill/>
          </p:spPr>
          <p:txBody>
            <a:bodyPr wrap="square" rtlCol="0">
              <a:spAutoFit/>
            </a:bodyPr>
            <a:lstStyle/>
            <a:p>
              <a:pPr algn="ctr"/>
              <a:r>
                <a:rPr lang="en-US" sz="1200" b="1" dirty="0" err="1">
                  <a:solidFill>
                    <a:srgbClr val="1F497D"/>
                  </a:solidFill>
                </a:rPr>
                <a:t>SiC</a:t>
              </a:r>
              <a:r>
                <a:rPr lang="en-US" sz="1200" b="1" dirty="0">
                  <a:solidFill>
                    <a:srgbClr val="1F497D"/>
                  </a:solidFill>
                </a:rPr>
                <a:t> MOSFET driving circuit</a:t>
              </a:r>
              <a:endParaRPr lang="en-US" sz="800" b="1" dirty="0">
                <a:solidFill>
                  <a:srgbClr val="1F497D"/>
                </a:solidFill>
              </a:endParaRPr>
            </a:p>
          </p:txBody>
        </p:sp>
        <p:cxnSp>
          <p:nvCxnSpPr>
            <p:cNvPr id="68" name="Straight Arrow Connector 67"/>
            <p:cNvCxnSpPr>
              <a:stCxn id="28" idx="1"/>
              <a:endCxn id="123" idx="3"/>
            </p:cNvCxnSpPr>
            <p:nvPr/>
          </p:nvCxnSpPr>
          <p:spPr>
            <a:xfrm flipH="1">
              <a:off x="4239628" y="2601336"/>
              <a:ext cx="1403819" cy="803672"/>
            </a:xfrm>
            <a:prstGeom prst="straightConnector1">
              <a:avLst/>
            </a:prstGeom>
            <a:ln>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092135" y="1949986"/>
              <a:ext cx="1350770" cy="461665"/>
            </a:xfrm>
            <a:prstGeom prst="rect">
              <a:avLst/>
            </a:prstGeom>
            <a:noFill/>
          </p:spPr>
          <p:txBody>
            <a:bodyPr wrap="square" rtlCol="0">
              <a:spAutoFit/>
            </a:bodyPr>
            <a:lstStyle/>
            <a:p>
              <a:r>
                <a:rPr lang="en-US" sz="1200" dirty="0">
                  <a:solidFill>
                    <a:schemeClr val="tx2"/>
                  </a:solidFill>
                </a:rPr>
                <a:t>Power </a:t>
              </a:r>
              <a:r>
                <a:rPr lang="en-US" sz="1200" dirty="0" err="1">
                  <a:solidFill>
                    <a:schemeClr val="tx2"/>
                  </a:solidFill>
                </a:rPr>
                <a:t>Schottky</a:t>
              </a:r>
              <a:r>
                <a:rPr lang="en-US" sz="1200" dirty="0">
                  <a:solidFill>
                    <a:schemeClr val="tx2"/>
                  </a:solidFill>
                </a:rPr>
                <a:t> rectifier</a:t>
              </a:r>
            </a:p>
          </p:txBody>
        </p:sp>
        <p:sp>
          <p:nvSpPr>
            <p:cNvPr id="70" name="Rectangle 69"/>
            <p:cNvSpPr/>
            <p:nvPr/>
          </p:nvSpPr>
          <p:spPr>
            <a:xfrm>
              <a:off x="1817206" y="1928830"/>
              <a:ext cx="4625699" cy="3633770"/>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a:extLst>
              <a:ext uri="{FF2B5EF4-FFF2-40B4-BE49-F238E27FC236}">
                <a16:creationId xmlns:a16="http://schemas.microsoft.com/office/drawing/2014/main" id="{208B9EDC-C47B-46CA-88DE-F79987A06FCE}"/>
              </a:ext>
            </a:extLst>
          </p:cNvPr>
          <p:cNvSpPr/>
          <p:nvPr/>
        </p:nvSpPr>
        <p:spPr>
          <a:xfrm>
            <a:off x="0" y="1308100"/>
            <a:ext cx="8976360" cy="777240"/>
          </a:xfrm>
          <a:prstGeom prst="rect">
            <a:avLst/>
          </a:prstGeom>
          <a:solidFill>
            <a:srgbClr val="03234B"/>
          </a:solidFill>
        </p:spPr>
        <p:txBody>
          <a:bodyPr wrap="square" lIns="393700" tIns="0" rIns="127000" bIns="0" anchor="ctr" anchorCtr="0">
            <a:noAutofit/>
          </a:bodyPr>
          <a:lstStyle/>
          <a:p>
            <a:pPr defTabSz="1217160">
              <a:defRPr/>
            </a:pPr>
            <a:r>
              <a:rPr lang="en-US" sz="2000" b="1" dirty="0">
                <a:solidFill>
                  <a:prstClr val="white"/>
                </a:solidFill>
              </a:rPr>
              <a:t>From AC-DC to Isolated DC-DC break down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582" y="5719601"/>
            <a:ext cx="1612206" cy="1256759"/>
          </a:xfrm>
          <a:prstGeom prst="rect">
            <a:avLst/>
          </a:prstGeom>
          <a:effectLst>
            <a:reflection endPos="20000" dist="50800" dir="5400000" sy="-100000" algn="bl" rotWithShape="0"/>
            <a:softEdge rad="101600"/>
          </a:effectLst>
        </p:spPr>
      </p:pic>
      <p:pic>
        <p:nvPicPr>
          <p:cNvPr id="171" name="Picture Placeholder 10" descr="A close up of a logo&#10;&#10;Description automatically generated">
            <a:extLst>
              <a:ext uri="{FF2B5EF4-FFF2-40B4-BE49-F238E27FC236}">
                <a16:creationId xmlns:a16="http://schemas.microsoft.com/office/drawing/2014/main" id="{62F044F9-CCF2-4E86-AAC0-CBF0155982C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160769"/>
            <a:ext cx="1493203" cy="1630523"/>
          </a:xfrm>
          <a:prstGeom prst="rect">
            <a:avLst/>
          </a:prstGeom>
        </p:spPr>
      </p:pic>
    </p:spTree>
    <p:extLst>
      <p:ext uri="{BB962C8B-B14F-4D97-AF65-F5344CB8AC3E}">
        <p14:creationId xmlns:p14="http://schemas.microsoft.com/office/powerpoint/2010/main" val="3912125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a:t>DC DC  converter flybuck topology  </a:t>
            </a:r>
            <a:endParaRPr lang="en-US" dirty="0"/>
          </a:p>
        </p:txBody>
      </p:sp>
      <p:sp>
        <p:nvSpPr>
          <p:cNvPr id="4" name="Slide Number Placeholder 3"/>
          <p:cNvSpPr>
            <a:spLocks noGrp="1"/>
          </p:cNvSpPr>
          <p:nvPr>
            <p:ph type="sldNum" sz="quarter" idx="12"/>
          </p:nvPr>
        </p:nvSpPr>
        <p:spPr/>
        <p:txBody>
          <a:bodyPr/>
          <a:lstStyle/>
          <a:p>
            <a:fld id="{5B31B9E4-8E4D-4C86-BFD7-412B282B373B}" type="slidenum">
              <a:rPr lang="fr-FR" smtClean="0"/>
              <a:pPr/>
              <a:t>3</a:t>
            </a:fld>
            <a:endParaRPr lang="fr-FR" dirty="0"/>
          </a:p>
        </p:txBody>
      </p:sp>
      <p:grpSp>
        <p:nvGrpSpPr>
          <p:cNvPr id="12" name="Group 8"/>
          <p:cNvGrpSpPr>
            <a:grpSpLocks noChangeAspect="1"/>
          </p:cNvGrpSpPr>
          <p:nvPr/>
        </p:nvGrpSpPr>
        <p:grpSpPr bwMode="auto">
          <a:xfrm>
            <a:off x="5669693" y="3992891"/>
            <a:ext cx="191821" cy="48705"/>
            <a:chOff x="2808" y="2565"/>
            <a:chExt cx="140" cy="44"/>
          </a:xfrm>
        </p:grpSpPr>
        <p:sp>
          <p:nvSpPr>
            <p:cNvPr id="146" name="Line 9"/>
            <p:cNvSpPr>
              <a:spLocks noChangeAspect="1" noChangeShapeType="1"/>
            </p:cNvSpPr>
            <p:nvPr/>
          </p:nvSpPr>
          <p:spPr bwMode="auto">
            <a:xfrm>
              <a:off x="2808" y="2565"/>
              <a:ext cx="140" cy="0"/>
            </a:xfrm>
            <a:prstGeom prst="line">
              <a:avLst/>
            </a:prstGeom>
            <a:noFill/>
            <a:ln w="25400">
              <a:solidFill>
                <a:srgbClr val="000000"/>
              </a:solidFill>
              <a:round/>
              <a:headEnd/>
              <a:tailEnd/>
            </a:ln>
          </p:spPr>
          <p:txBody>
            <a:bodyPr/>
            <a:lstStyle/>
            <a:p>
              <a:endParaRPr lang="en-US" sz="1100"/>
            </a:p>
          </p:txBody>
        </p:sp>
        <p:sp>
          <p:nvSpPr>
            <p:cNvPr id="147" name="Line 10"/>
            <p:cNvSpPr>
              <a:spLocks noChangeAspect="1" noChangeShapeType="1"/>
            </p:cNvSpPr>
            <p:nvPr/>
          </p:nvSpPr>
          <p:spPr bwMode="auto">
            <a:xfrm>
              <a:off x="2808" y="2609"/>
              <a:ext cx="137" cy="0"/>
            </a:xfrm>
            <a:prstGeom prst="line">
              <a:avLst/>
            </a:prstGeom>
            <a:noFill/>
            <a:ln w="25400">
              <a:solidFill>
                <a:srgbClr val="000000"/>
              </a:solidFill>
              <a:round/>
              <a:headEnd/>
              <a:tailEnd/>
            </a:ln>
          </p:spPr>
          <p:txBody>
            <a:bodyPr/>
            <a:lstStyle/>
            <a:p>
              <a:endParaRPr lang="en-US" sz="1100"/>
            </a:p>
          </p:txBody>
        </p:sp>
      </p:grpSp>
      <p:sp>
        <p:nvSpPr>
          <p:cNvPr id="13" name="Line 11"/>
          <p:cNvSpPr>
            <a:spLocks noChangeAspect="1" noChangeShapeType="1"/>
          </p:cNvSpPr>
          <p:nvPr/>
        </p:nvSpPr>
        <p:spPr bwMode="auto">
          <a:xfrm flipV="1">
            <a:off x="5766965" y="3386704"/>
            <a:ext cx="0" cy="605056"/>
          </a:xfrm>
          <a:prstGeom prst="line">
            <a:avLst/>
          </a:prstGeom>
          <a:noFill/>
          <a:ln w="12700">
            <a:solidFill>
              <a:srgbClr val="000000"/>
            </a:solidFill>
            <a:round/>
            <a:headEnd/>
            <a:tailEnd type="oval" w="sm" len="sm"/>
          </a:ln>
        </p:spPr>
        <p:txBody>
          <a:bodyPr/>
          <a:lstStyle/>
          <a:p>
            <a:endParaRPr lang="en-US" sz="1100"/>
          </a:p>
        </p:txBody>
      </p:sp>
      <p:sp>
        <p:nvSpPr>
          <p:cNvPr id="14" name="Line 14"/>
          <p:cNvSpPr>
            <a:spLocks noChangeAspect="1" noChangeShapeType="1"/>
          </p:cNvSpPr>
          <p:nvPr/>
        </p:nvSpPr>
        <p:spPr bwMode="auto">
          <a:xfrm>
            <a:off x="5718639" y="4546051"/>
            <a:ext cx="4174156" cy="0"/>
          </a:xfrm>
          <a:prstGeom prst="line">
            <a:avLst/>
          </a:prstGeom>
          <a:noFill/>
          <a:ln w="9525">
            <a:solidFill>
              <a:schemeClr val="tx1"/>
            </a:solidFill>
            <a:miter lim="800000"/>
            <a:headEnd type="none" w="sm" len="sm"/>
            <a:tailEnd type="none" w="sm" len="sm"/>
          </a:ln>
        </p:spPr>
        <p:txBody>
          <a:bodyPr wrap="none"/>
          <a:lstStyle/>
          <a:p>
            <a:endParaRPr lang="en-US" sz="1100"/>
          </a:p>
        </p:txBody>
      </p:sp>
      <p:grpSp>
        <p:nvGrpSpPr>
          <p:cNvPr id="15" name="Group 15"/>
          <p:cNvGrpSpPr>
            <a:grpSpLocks noChangeAspect="1"/>
          </p:cNvGrpSpPr>
          <p:nvPr/>
        </p:nvGrpSpPr>
        <p:grpSpPr bwMode="auto">
          <a:xfrm>
            <a:off x="2393672" y="3874847"/>
            <a:ext cx="198671" cy="42200"/>
            <a:chOff x="2801" y="2572"/>
            <a:chExt cx="145" cy="37"/>
          </a:xfrm>
        </p:grpSpPr>
        <p:sp>
          <p:nvSpPr>
            <p:cNvPr id="144" name="Line 16"/>
            <p:cNvSpPr>
              <a:spLocks noChangeAspect="1" noChangeShapeType="1"/>
            </p:cNvSpPr>
            <p:nvPr/>
          </p:nvSpPr>
          <p:spPr bwMode="auto">
            <a:xfrm>
              <a:off x="2801" y="2572"/>
              <a:ext cx="145" cy="0"/>
            </a:xfrm>
            <a:prstGeom prst="line">
              <a:avLst/>
            </a:prstGeom>
            <a:noFill/>
            <a:ln w="25400">
              <a:solidFill>
                <a:srgbClr val="000000"/>
              </a:solidFill>
              <a:round/>
              <a:headEnd/>
              <a:tailEnd/>
            </a:ln>
          </p:spPr>
          <p:txBody>
            <a:bodyPr/>
            <a:lstStyle/>
            <a:p>
              <a:endParaRPr lang="en-US" sz="1100"/>
            </a:p>
          </p:txBody>
        </p:sp>
        <p:sp>
          <p:nvSpPr>
            <p:cNvPr id="145" name="Line 17"/>
            <p:cNvSpPr>
              <a:spLocks noChangeAspect="1" noChangeShapeType="1"/>
            </p:cNvSpPr>
            <p:nvPr/>
          </p:nvSpPr>
          <p:spPr bwMode="auto">
            <a:xfrm>
              <a:off x="2801" y="2608"/>
              <a:ext cx="144" cy="1"/>
            </a:xfrm>
            <a:prstGeom prst="line">
              <a:avLst/>
            </a:prstGeom>
            <a:noFill/>
            <a:ln w="25400">
              <a:solidFill>
                <a:srgbClr val="000000"/>
              </a:solidFill>
              <a:round/>
              <a:headEnd/>
              <a:tailEnd/>
            </a:ln>
          </p:spPr>
          <p:txBody>
            <a:bodyPr/>
            <a:lstStyle/>
            <a:p>
              <a:endParaRPr lang="en-US" sz="1100"/>
            </a:p>
          </p:txBody>
        </p:sp>
      </p:grpSp>
      <p:grpSp>
        <p:nvGrpSpPr>
          <p:cNvPr id="16" name="Group 15"/>
          <p:cNvGrpSpPr/>
          <p:nvPr/>
        </p:nvGrpSpPr>
        <p:grpSpPr>
          <a:xfrm>
            <a:off x="4497391" y="3321148"/>
            <a:ext cx="482204" cy="204763"/>
            <a:chOff x="5027919" y="1969097"/>
            <a:chExt cx="903113" cy="459665"/>
          </a:xfrm>
        </p:grpSpPr>
        <p:sp>
          <p:nvSpPr>
            <p:cNvPr id="140" name="Oval 33"/>
            <p:cNvSpPr>
              <a:spLocks noChangeAspect="1" noChangeArrowheads="1"/>
            </p:cNvSpPr>
            <p:nvPr/>
          </p:nvSpPr>
          <p:spPr bwMode="auto">
            <a:xfrm>
              <a:off x="5076241" y="1969097"/>
              <a:ext cx="272879" cy="295299"/>
            </a:xfrm>
            <a:prstGeom prst="ellipse">
              <a:avLst/>
            </a:prstGeom>
            <a:solidFill>
              <a:schemeClr val="bg1"/>
            </a:solidFill>
            <a:ln w="12700">
              <a:solidFill>
                <a:srgbClr val="000000"/>
              </a:solidFill>
              <a:round/>
              <a:headEnd/>
              <a:tailEnd/>
            </a:ln>
          </p:spPr>
          <p:txBody>
            <a:bodyPr anchor="ctr"/>
            <a:lstStyle/>
            <a:p>
              <a:endParaRPr lang="en-US" sz="1100"/>
            </a:p>
          </p:txBody>
        </p:sp>
        <p:sp>
          <p:nvSpPr>
            <p:cNvPr id="141" name="Oval 34"/>
            <p:cNvSpPr>
              <a:spLocks noChangeAspect="1" noChangeArrowheads="1"/>
            </p:cNvSpPr>
            <p:nvPr/>
          </p:nvSpPr>
          <p:spPr bwMode="auto">
            <a:xfrm>
              <a:off x="5349119" y="1969097"/>
              <a:ext cx="275722" cy="295299"/>
            </a:xfrm>
            <a:prstGeom prst="ellipse">
              <a:avLst/>
            </a:prstGeom>
            <a:noFill/>
            <a:ln w="12700">
              <a:solidFill>
                <a:srgbClr val="000000"/>
              </a:solidFill>
              <a:round/>
              <a:headEnd/>
              <a:tailEnd/>
            </a:ln>
          </p:spPr>
          <p:txBody>
            <a:bodyPr anchor="ctr"/>
            <a:lstStyle/>
            <a:p>
              <a:endParaRPr lang="en-US" sz="1100"/>
            </a:p>
          </p:txBody>
        </p:sp>
        <p:sp>
          <p:nvSpPr>
            <p:cNvPr id="142" name="Oval 35"/>
            <p:cNvSpPr>
              <a:spLocks noChangeAspect="1" noChangeArrowheads="1"/>
            </p:cNvSpPr>
            <p:nvPr/>
          </p:nvSpPr>
          <p:spPr bwMode="auto">
            <a:xfrm>
              <a:off x="5624842" y="1969097"/>
              <a:ext cx="272879" cy="295299"/>
            </a:xfrm>
            <a:prstGeom prst="ellipse">
              <a:avLst/>
            </a:prstGeom>
            <a:noFill/>
            <a:ln w="12700">
              <a:solidFill>
                <a:srgbClr val="000000"/>
              </a:solidFill>
              <a:round/>
              <a:headEnd/>
              <a:tailEnd/>
            </a:ln>
          </p:spPr>
          <p:txBody>
            <a:bodyPr anchor="ctr"/>
            <a:lstStyle/>
            <a:p>
              <a:endParaRPr lang="en-US" sz="1100"/>
            </a:p>
          </p:txBody>
        </p:sp>
        <p:sp>
          <p:nvSpPr>
            <p:cNvPr id="143" name="Rectangle 37"/>
            <p:cNvSpPr>
              <a:spLocks noChangeAspect="1" noChangeArrowheads="1"/>
            </p:cNvSpPr>
            <p:nvPr/>
          </p:nvSpPr>
          <p:spPr bwMode="auto">
            <a:xfrm>
              <a:off x="5027919" y="2130676"/>
              <a:ext cx="903113" cy="298086"/>
            </a:xfrm>
            <a:prstGeom prst="rect">
              <a:avLst/>
            </a:prstGeom>
            <a:solidFill>
              <a:schemeClr val="bg1"/>
            </a:solidFill>
            <a:ln w="12700">
              <a:noFill/>
              <a:miter lim="800000"/>
              <a:headEnd/>
              <a:tailEnd/>
            </a:ln>
          </p:spPr>
          <p:txBody>
            <a:bodyPr anchor="ctr"/>
            <a:lstStyle/>
            <a:p>
              <a:endParaRPr lang="en-US" sz="1100"/>
            </a:p>
          </p:txBody>
        </p:sp>
      </p:grpSp>
      <p:sp>
        <p:nvSpPr>
          <p:cNvPr id="17" name="Rectangle 42"/>
          <p:cNvSpPr>
            <a:spLocks noChangeAspect="1" noChangeArrowheads="1"/>
          </p:cNvSpPr>
          <p:nvPr/>
        </p:nvSpPr>
        <p:spPr bwMode="auto">
          <a:xfrm flipV="1">
            <a:off x="2707623" y="3265817"/>
            <a:ext cx="1366133" cy="1219496"/>
          </a:xfrm>
          <a:prstGeom prst="rect">
            <a:avLst/>
          </a:prstGeom>
          <a:solidFill>
            <a:srgbClr val="DDDDDD"/>
          </a:solidFill>
          <a:ln w="9525" algn="ctr">
            <a:solidFill>
              <a:schemeClr val="tx1"/>
            </a:solidFill>
            <a:miter lim="800000"/>
            <a:headEnd/>
            <a:tailEnd/>
          </a:ln>
        </p:spPr>
        <p:txBody>
          <a:bodyPr wrap="none" anchor="ctr"/>
          <a:lstStyle/>
          <a:p>
            <a:endParaRPr lang="en-US" sz="1100"/>
          </a:p>
        </p:txBody>
      </p:sp>
      <p:sp>
        <p:nvSpPr>
          <p:cNvPr id="18" name="Line 49"/>
          <p:cNvSpPr>
            <a:spLocks noChangeAspect="1" noChangeShapeType="1"/>
          </p:cNvSpPr>
          <p:nvPr/>
        </p:nvSpPr>
        <p:spPr bwMode="auto">
          <a:xfrm rot="16200000" flipV="1">
            <a:off x="2852663" y="2929078"/>
            <a:ext cx="0" cy="925182"/>
          </a:xfrm>
          <a:prstGeom prst="line">
            <a:avLst/>
          </a:prstGeom>
          <a:noFill/>
          <a:ln w="9525">
            <a:solidFill>
              <a:schemeClr val="tx1"/>
            </a:solidFill>
            <a:miter lim="800000"/>
            <a:headEnd/>
            <a:tailEnd/>
          </a:ln>
        </p:spPr>
        <p:txBody>
          <a:bodyPr wrap="none"/>
          <a:lstStyle/>
          <a:p>
            <a:endParaRPr lang="en-US" sz="1100"/>
          </a:p>
        </p:txBody>
      </p:sp>
      <p:grpSp>
        <p:nvGrpSpPr>
          <p:cNvPr id="19" name="Group 18"/>
          <p:cNvGrpSpPr/>
          <p:nvPr/>
        </p:nvGrpSpPr>
        <p:grpSpPr>
          <a:xfrm>
            <a:off x="3223223" y="3392290"/>
            <a:ext cx="186677" cy="381014"/>
            <a:chOff x="2219542" y="2120926"/>
            <a:chExt cx="349624" cy="855326"/>
          </a:xfrm>
        </p:grpSpPr>
        <p:sp>
          <p:nvSpPr>
            <p:cNvPr id="130" name="Line 43"/>
            <p:cNvSpPr>
              <a:spLocks noChangeAspect="1" noChangeShapeType="1"/>
            </p:cNvSpPr>
            <p:nvPr/>
          </p:nvSpPr>
          <p:spPr bwMode="auto">
            <a:xfrm rot="16200000" flipV="1">
              <a:off x="2387248" y="2250137"/>
              <a:ext cx="0" cy="312674"/>
            </a:xfrm>
            <a:prstGeom prst="line">
              <a:avLst/>
            </a:prstGeom>
            <a:noFill/>
            <a:ln w="12700">
              <a:solidFill>
                <a:srgbClr val="000000"/>
              </a:solidFill>
              <a:round/>
              <a:headEnd/>
              <a:tailEnd/>
            </a:ln>
          </p:spPr>
          <p:txBody>
            <a:bodyPr/>
            <a:lstStyle/>
            <a:p>
              <a:endParaRPr lang="en-US" sz="1100"/>
            </a:p>
          </p:txBody>
        </p:sp>
        <p:sp>
          <p:nvSpPr>
            <p:cNvPr id="131" name="Line 44"/>
            <p:cNvSpPr>
              <a:spLocks noChangeAspect="1" noChangeShapeType="1"/>
            </p:cNvSpPr>
            <p:nvPr/>
          </p:nvSpPr>
          <p:spPr bwMode="auto">
            <a:xfrm rot="16200000" flipV="1">
              <a:off x="2506632" y="2305278"/>
              <a:ext cx="0" cy="90960"/>
            </a:xfrm>
            <a:prstGeom prst="line">
              <a:avLst/>
            </a:prstGeom>
            <a:noFill/>
            <a:ln w="12700">
              <a:solidFill>
                <a:srgbClr val="000000"/>
              </a:solidFill>
              <a:round/>
              <a:headEnd/>
              <a:tailEnd/>
            </a:ln>
          </p:spPr>
          <p:txBody>
            <a:bodyPr/>
            <a:lstStyle/>
            <a:p>
              <a:endParaRPr lang="en-US" sz="1100"/>
            </a:p>
          </p:txBody>
        </p:sp>
        <p:sp>
          <p:nvSpPr>
            <p:cNvPr id="132" name="Line 45"/>
            <p:cNvSpPr>
              <a:spLocks noChangeAspect="1" noChangeShapeType="1"/>
            </p:cNvSpPr>
            <p:nvPr/>
          </p:nvSpPr>
          <p:spPr bwMode="auto">
            <a:xfrm rot="16200000" flipV="1">
              <a:off x="2387248" y="2305278"/>
              <a:ext cx="0" cy="90960"/>
            </a:xfrm>
            <a:prstGeom prst="line">
              <a:avLst/>
            </a:prstGeom>
            <a:noFill/>
            <a:ln w="12700">
              <a:solidFill>
                <a:srgbClr val="000000"/>
              </a:solidFill>
              <a:round/>
              <a:headEnd/>
              <a:tailEnd/>
            </a:ln>
          </p:spPr>
          <p:txBody>
            <a:bodyPr/>
            <a:lstStyle/>
            <a:p>
              <a:endParaRPr lang="en-US" sz="1100"/>
            </a:p>
          </p:txBody>
        </p:sp>
        <p:sp>
          <p:nvSpPr>
            <p:cNvPr id="133" name="Line 46"/>
            <p:cNvSpPr>
              <a:spLocks noChangeAspect="1" noChangeShapeType="1"/>
            </p:cNvSpPr>
            <p:nvPr/>
          </p:nvSpPr>
          <p:spPr bwMode="auto">
            <a:xfrm rot="16200000" flipV="1">
              <a:off x="2265022" y="2305278"/>
              <a:ext cx="0" cy="90960"/>
            </a:xfrm>
            <a:prstGeom prst="line">
              <a:avLst/>
            </a:prstGeom>
            <a:noFill/>
            <a:ln w="12700">
              <a:solidFill>
                <a:srgbClr val="000000"/>
              </a:solidFill>
              <a:round/>
              <a:headEnd/>
              <a:tailEnd/>
            </a:ln>
          </p:spPr>
          <p:txBody>
            <a:bodyPr/>
            <a:lstStyle/>
            <a:p>
              <a:endParaRPr lang="en-US" sz="1100"/>
            </a:p>
          </p:txBody>
        </p:sp>
        <p:sp>
          <p:nvSpPr>
            <p:cNvPr id="134" name="AutoShape 47"/>
            <p:cNvSpPr>
              <a:spLocks noChangeAspect="1" noChangeArrowheads="1"/>
            </p:cNvSpPr>
            <p:nvPr/>
          </p:nvSpPr>
          <p:spPr bwMode="auto">
            <a:xfrm>
              <a:off x="2222383" y="2518835"/>
              <a:ext cx="346783" cy="281371"/>
            </a:xfrm>
            <a:prstGeom prst="triangle">
              <a:avLst>
                <a:gd name="adj" fmla="val 49213"/>
              </a:avLst>
            </a:prstGeom>
            <a:solidFill>
              <a:schemeClr val="bg1"/>
            </a:solidFill>
            <a:ln w="9525" algn="ctr">
              <a:solidFill>
                <a:schemeClr val="tx1"/>
              </a:solidFill>
              <a:miter lim="800000"/>
              <a:headEnd/>
              <a:tailEnd/>
            </a:ln>
          </p:spPr>
          <p:txBody>
            <a:bodyPr wrap="none" anchor="ctr"/>
            <a:lstStyle/>
            <a:p>
              <a:endParaRPr lang="en-US" sz="1100"/>
            </a:p>
          </p:txBody>
        </p:sp>
        <p:sp>
          <p:nvSpPr>
            <p:cNvPr id="135" name="Line 48"/>
            <p:cNvSpPr>
              <a:spLocks noChangeAspect="1" noChangeShapeType="1"/>
            </p:cNvSpPr>
            <p:nvPr/>
          </p:nvSpPr>
          <p:spPr bwMode="auto">
            <a:xfrm rot="16200000">
              <a:off x="2337062" y="2465904"/>
              <a:ext cx="105862" cy="0"/>
            </a:xfrm>
            <a:prstGeom prst="line">
              <a:avLst/>
            </a:prstGeom>
            <a:noFill/>
            <a:ln w="9525">
              <a:solidFill>
                <a:schemeClr val="tx1"/>
              </a:solidFill>
              <a:miter lim="800000"/>
              <a:headEnd/>
              <a:tailEnd/>
            </a:ln>
          </p:spPr>
          <p:txBody>
            <a:bodyPr wrap="none"/>
            <a:lstStyle/>
            <a:p>
              <a:endParaRPr lang="en-US" sz="1100"/>
            </a:p>
          </p:txBody>
        </p:sp>
        <p:sp>
          <p:nvSpPr>
            <p:cNvPr id="136" name="Line 51"/>
            <p:cNvSpPr>
              <a:spLocks noChangeAspect="1" noChangeShapeType="1"/>
            </p:cNvSpPr>
            <p:nvPr/>
          </p:nvSpPr>
          <p:spPr bwMode="auto">
            <a:xfrm rot="16200000">
              <a:off x="2299453" y="2885712"/>
              <a:ext cx="181081" cy="0"/>
            </a:xfrm>
            <a:prstGeom prst="line">
              <a:avLst/>
            </a:prstGeom>
            <a:noFill/>
            <a:ln w="9525">
              <a:solidFill>
                <a:schemeClr val="tx1"/>
              </a:solidFill>
              <a:miter lim="800000"/>
              <a:headEnd/>
              <a:tailEnd/>
            </a:ln>
          </p:spPr>
          <p:txBody>
            <a:bodyPr wrap="none"/>
            <a:lstStyle/>
            <a:p>
              <a:endParaRPr lang="en-US" sz="1100"/>
            </a:p>
          </p:txBody>
        </p:sp>
        <p:sp>
          <p:nvSpPr>
            <p:cNvPr id="137" name="Line 53"/>
            <p:cNvSpPr>
              <a:spLocks noChangeAspect="1" noChangeShapeType="1"/>
            </p:cNvSpPr>
            <p:nvPr/>
          </p:nvSpPr>
          <p:spPr bwMode="auto">
            <a:xfrm rot="16200000">
              <a:off x="2147931" y="2239324"/>
              <a:ext cx="225654" cy="0"/>
            </a:xfrm>
            <a:prstGeom prst="line">
              <a:avLst/>
            </a:prstGeom>
            <a:noFill/>
            <a:ln w="9525">
              <a:solidFill>
                <a:schemeClr val="tx1"/>
              </a:solidFill>
              <a:miter lim="800000"/>
              <a:headEnd/>
              <a:tailEnd/>
            </a:ln>
          </p:spPr>
          <p:txBody>
            <a:bodyPr wrap="none"/>
            <a:lstStyle/>
            <a:p>
              <a:endParaRPr lang="en-US" sz="1100"/>
            </a:p>
          </p:txBody>
        </p:sp>
        <p:sp>
          <p:nvSpPr>
            <p:cNvPr id="138" name="Line 54"/>
            <p:cNvSpPr>
              <a:spLocks noChangeAspect="1" noChangeShapeType="1"/>
            </p:cNvSpPr>
            <p:nvPr/>
          </p:nvSpPr>
          <p:spPr bwMode="auto">
            <a:xfrm rot="16200000">
              <a:off x="2270157" y="2236538"/>
              <a:ext cx="225654" cy="0"/>
            </a:xfrm>
            <a:prstGeom prst="line">
              <a:avLst/>
            </a:prstGeom>
            <a:noFill/>
            <a:ln w="9525">
              <a:solidFill>
                <a:schemeClr val="tx1"/>
              </a:solidFill>
              <a:miter lim="800000"/>
              <a:headEnd type="none" w="sm" len="sm"/>
              <a:tailEnd type="triangle" w="sm" len="sm"/>
            </a:ln>
          </p:spPr>
          <p:txBody>
            <a:bodyPr wrap="none"/>
            <a:lstStyle/>
            <a:p>
              <a:endParaRPr lang="en-US" sz="1100"/>
            </a:p>
          </p:txBody>
        </p:sp>
        <p:sp>
          <p:nvSpPr>
            <p:cNvPr id="139" name="Line 55"/>
            <p:cNvSpPr>
              <a:spLocks noChangeAspect="1" noChangeShapeType="1"/>
            </p:cNvSpPr>
            <p:nvPr/>
          </p:nvSpPr>
          <p:spPr bwMode="auto">
            <a:xfrm rot="16200000">
              <a:off x="2392385" y="2233753"/>
              <a:ext cx="225654" cy="0"/>
            </a:xfrm>
            <a:prstGeom prst="line">
              <a:avLst/>
            </a:prstGeom>
            <a:noFill/>
            <a:ln w="9525">
              <a:solidFill>
                <a:schemeClr val="tx1"/>
              </a:solidFill>
              <a:miter lim="800000"/>
              <a:headEnd/>
              <a:tailEnd/>
            </a:ln>
          </p:spPr>
          <p:txBody>
            <a:bodyPr wrap="none"/>
            <a:lstStyle/>
            <a:p>
              <a:endParaRPr lang="en-US" sz="1100"/>
            </a:p>
          </p:txBody>
        </p:sp>
      </p:grpSp>
      <p:sp>
        <p:nvSpPr>
          <p:cNvPr id="20" name="AutoShape 59"/>
          <p:cNvSpPr>
            <a:spLocks noChangeAspect="1" noChangeArrowheads="1"/>
          </p:cNvSpPr>
          <p:nvPr/>
        </p:nvSpPr>
        <p:spPr bwMode="auto">
          <a:xfrm rot="16200000">
            <a:off x="3351568" y="4255719"/>
            <a:ext cx="251920" cy="151770"/>
          </a:xfrm>
          <a:prstGeom prst="triangle">
            <a:avLst>
              <a:gd name="adj" fmla="val 49213"/>
            </a:avLst>
          </a:prstGeom>
          <a:solidFill>
            <a:schemeClr val="bg1"/>
          </a:solidFill>
          <a:ln w="9525" algn="ctr">
            <a:solidFill>
              <a:schemeClr val="tx1"/>
            </a:solidFill>
            <a:miter lim="800000"/>
            <a:headEnd/>
            <a:tailEnd/>
          </a:ln>
        </p:spPr>
        <p:txBody>
          <a:bodyPr wrap="none" anchor="ctr"/>
          <a:lstStyle/>
          <a:p>
            <a:endParaRPr lang="en-US" sz="1100"/>
          </a:p>
        </p:txBody>
      </p:sp>
      <p:sp>
        <p:nvSpPr>
          <p:cNvPr id="21" name="Line 61"/>
          <p:cNvSpPr>
            <a:spLocks noChangeAspect="1" noChangeShapeType="1"/>
          </p:cNvSpPr>
          <p:nvPr/>
        </p:nvSpPr>
        <p:spPr bwMode="auto">
          <a:xfrm flipV="1">
            <a:off x="3909719" y="4000646"/>
            <a:ext cx="0" cy="537390"/>
          </a:xfrm>
          <a:prstGeom prst="line">
            <a:avLst/>
          </a:prstGeom>
          <a:noFill/>
          <a:ln w="9525">
            <a:solidFill>
              <a:schemeClr val="tx1"/>
            </a:solidFill>
            <a:miter lim="800000"/>
            <a:headEnd type="oval" w="sm" len="sm"/>
            <a:tailEnd type="none" w="sm" len="sm"/>
          </a:ln>
        </p:spPr>
        <p:txBody>
          <a:bodyPr wrap="none"/>
          <a:lstStyle/>
          <a:p>
            <a:endParaRPr lang="en-US" sz="1100"/>
          </a:p>
        </p:txBody>
      </p:sp>
      <p:sp>
        <p:nvSpPr>
          <p:cNvPr id="22" name="Line 67"/>
          <p:cNvSpPr>
            <a:spLocks noChangeAspect="1" noChangeShapeType="1"/>
          </p:cNvSpPr>
          <p:nvPr/>
        </p:nvSpPr>
        <p:spPr bwMode="auto">
          <a:xfrm>
            <a:off x="5766965" y="4293972"/>
            <a:ext cx="0" cy="243125"/>
          </a:xfrm>
          <a:prstGeom prst="line">
            <a:avLst/>
          </a:prstGeom>
          <a:noFill/>
          <a:ln w="12700">
            <a:solidFill>
              <a:srgbClr val="000000"/>
            </a:solidFill>
            <a:round/>
            <a:headEnd/>
            <a:tailEnd type="oval" w="sm" len="sm"/>
          </a:ln>
        </p:spPr>
        <p:txBody>
          <a:bodyPr/>
          <a:lstStyle/>
          <a:p>
            <a:endParaRPr lang="en-US" sz="1100"/>
          </a:p>
        </p:txBody>
      </p:sp>
      <p:sp>
        <p:nvSpPr>
          <p:cNvPr id="23" name="Line 70"/>
          <p:cNvSpPr>
            <a:spLocks noChangeAspect="1" noChangeShapeType="1"/>
          </p:cNvSpPr>
          <p:nvPr/>
        </p:nvSpPr>
        <p:spPr bwMode="auto">
          <a:xfrm>
            <a:off x="3555689" y="4265832"/>
            <a:ext cx="3011941" cy="0"/>
          </a:xfrm>
          <a:prstGeom prst="line">
            <a:avLst/>
          </a:prstGeom>
          <a:noFill/>
          <a:ln w="9525">
            <a:solidFill>
              <a:schemeClr val="tx1"/>
            </a:solidFill>
            <a:miter lim="800000"/>
            <a:headEnd/>
            <a:tailEnd/>
          </a:ln>
        </p:spPr>
        <p:txBody>
          <a:bodyPr wrap="none"/>
          <a:lstStyle/>
          <a:p>
            <a:endParaRPr lang="en-US" sz="1100"/>
          </a:p>
        </p:txBody>
      </p:sp>
      <p:sp>
        <p:nvSpPr>
          <p:cNvPr id="24" name="Text Box 73"/>
          <p:cNvSpPr txBox="1">
            <a:spLocks noChangeAspect="1" noChangeArrowheads="1"/>
          </p:cNvSpPr>
          <p:nvPr/>
        </p:nvSpPr>
        <p:spPr bwMode="auto">
          <a:xfrm>
            <a:off x="3613540" y="4304775"/>
            <a:ext cx="460215" cy="199799"/>
          </a:xfrm>
          <a:prstGeom prst="rect">
            <a:avLst/>
          </a:prstGeom>
          <a:noFill/>
          <a:ln w="9525">
            <a:noFill/>
            <a:miter lim="800000"/>
            <a:headEnd/>
            <a:tailEnd/>
          </a:ln>
        </p:spPr>
        <p:txBody>
          <a:bodyPr lIns="87762" tIns="43881" rIns="87762" bIns="43881"/>
          <a:lstStyle/>
          <a:p>
            <a:pPr eaLnBrk="1" hangingPunct="1"/>
            <a:r>
              <a:rPr lang="en-US" sz="900" dirty="0">
                <a:solidFill>
                  <a:srgbClr val="000000"/>
                </a:solidFill>
                <a:latin typeface="Arial" pitchFamily="34" charset="0"/>
              </a:rPr>
              <a:t>V</a:t>
            </a:r>
            <a:r>
              <a:rPr lang="en-US" sz="600" baseline="-25000" dirty="0">
                <a:solidFill>
                  <a:srgbClr val="000000"/>
                </a:solidFill>
                <a:latin typeface="Arial" pitchFamily="34" charset="0"/>
              </a:rPr>
              <a:t>REF</a:t>
            </a:r>
          </a:p>
        </p:txBody>
      </p:sp>
      <p:sp>
        <p:nvSpPr>
          <p:cNvPr id="25" name="Line 74"/>
          <p:cNvSpPr>
            <a:spLocks noChangeAspect="1" noChangeShapeType="1"/>
          </p:cNvSpPr>
          <p:nvPr/>
        </p:nvSpPr>
        <p:spPr bwMode="auto">
          <a:xfrm flipV="1">
            <a:off x="2490806" y="3389187"/>
            <a:ext cx="0" cy="482742"/>
          </a:xfrm>
          <a:prstGeom prst="line">
            <a:avLst/>
          </a:prstGeom>
          <a:noFill/>
          <a:ln w="9525">
            <a:solidFill>
              <a:schemeClr val="tx1"/>
            </a:solidFill>
            <a:miter lim="800000"/>
            <a:headEnd type="none" w="sm" len="sm"/>
            <a:tailEnd type="oval" w="sm" len="sm"/>
          </a:ln>
        </p:spPr>
        <p:txBody>
          <a:bodyPr wrap="none"/>
          <a:lstStyle/>
          <a:p>
            <a:endParaRPr lang="en-US" sz="1100"/>
          </a:p>
        </p:txBody>
      </p:sp>
      <p:sp>
        <p:nvSpPr>
          <p:cNvPr id="26" name="Line 75"/>
          <p:cNvSpPr>
            <a:spLocks noChangeAspect="1" noChangeShapeType="1"/>
          </p:cNvSpPr>
          <p:nvPr/>
        </p:nvSpPr>
        <p:spPr bwMode="auto">
          <a:xfrm>
            <a:off x="2490806" y="3916605"/>
            <a:ext cx="0" cy="620490"/>
          </a:xfrm>
          <a:prstGeom prst="line">
            <a:avLst/>
          </a:prstGeom>
          <a:noFill/>
          <a:ln w="9525">
            <a:solidFill>
              <a:schemeClr val="tx1"/>
            </a:solidFill>
            <a:miter lim="800000"/>
            <a:headEnd/>
            <a:tailEnd type="oval" w="sm" len="sm"/>
          </a:ln>
        </p:spPr>
        <p:txBody>
          <a:bodyPr wrap="none"/>
          <a:lstStyle/>
          <a:p>
            <a:endParaRPr lang="en-US" sz="1100"/>
          </a:p>
        </p:txBody>
      </p:sp>
      <p:sp>
        <p:nvSpPr>
          <p:cNvPr id="27" name="Line 82"/>
          <p:cNvSpPr>
            <a:spLocks noChangeShapeType="1"/>
          </p:cNvSpPr>
          <p:nvPr/>
        </p:nvSpPr>
        <p:spPr bwMode="auto">
          <a:xfrm flipV="1">
            <a:off x="4961809" y="3389187"/>
            <a:ext cx="1602419" cy="1239"/>
          </a:xfrm>
          <a:prstGeom prst="line">
            <a:avLst/>
          </a:prstGeom>
          <a:noFill/>
          <a:ln w="9525">
            <a:solidFill>
              <a:schemeClr val="tx1"/>
            </a:solidFill>
            <a:miter lim="800000"/>
            <a:headEnd/>
            <a:tailEnd/>
          </a:ln>
        </p:spPr>
        <p:txBody>
          <a:bodyPr wrap="none"/>
          <a:lstStyle/>
          <a:p>
            <a:endParaRPr lang="en-US" sz="1100"/>
          </a:p>
        </p:txBody>
      </p:sp>
      <p:grpSp>
        <p:nvGrpSpPr>
          <p:cNvPr id="28" name="Group 98"/>
          <p:cNvGrpSpPr>
            <a:grpSpLocks/>
          </p:cNvGrpSpPr>
          <p:nvPr/>
        </p:nvGrpSpPr>
        <p:grpSpPr bwMode="auto">
          <a:xfrm>
            <a:off x="2811994" y="3366023"/>
            <a:ext cx="245868" cy="290390"/>
            <a:chOff x="1466" y="976"/>
            <a:chExt cx="162" cy="234"/>
          </a:xfrm>
        </p:grpSpPr>
        <p:sp>
          <p:nvSpPr>
            <p:cNvPr id="127" name="Rectangle 99"/>
            <p:cNvSpPr>
              <a:spLocks noChangeArrowheads="1"/>
            </p:cNvSpPr>
            <p:nvPr/>
          </p:nvSpPr>
          <p:spPr bwMode="auto">
            <a:xfrm>
              <a:off x="1466" y="1110"/>
              <a:ext cx="162" cy="100"/>
            </a:xfrm>
            <a:prstGeom prst="rect">
              <a:avLst/>
            </a:prstGeom>
            <a:solidFill>
              <a:schemeClr val="bg1"/>
            </a:solidFill>
            <a:ln w="9525" algn="ctr">
              <a:solidFill>
                <a:schemeClr val="tx1"/>
              </a:solidFill>
              <a:miter lim="800000"/>
              <a:headEnd/>
              <a:tailEnd/>
            </a:ln>
          </p:spPr>
          <p:txBody>
            <a:bodyPr wrap="none" anchor="ctr"/>
            <a:lstStyle/>
            <a:p>
              <a:endParaRPr lang="en-US" sz="1100"/>
            </a:p>
          </p:txBody>
        </p:sp>
        <p:sp>
          <p:nvSpPr>
            <p:cNvPr id="128" name="Oval 100"/>
            <p:cNvSpPr>
              <a:spLocks noChangeArrowheads="1"/>
            </p:cNvSpPr>
            <p:nvPr/>
          </p:nvSpPr>
          <p:spPr bwMode="auto">
            <a:xfrm>
              <a:off x="1529" y="976"/>
              <a:ext cx="41" cy="38"/>
            </a:xfrm>
            <a:prstGeom prst="ellipse">
              <a:avLst/>
            </a:prstGeom>
            <a:noFill/>
            <a:ln w="9525" algn="ctr">
              <a:solidFill>
                <a:schemeClr val="tx1"/>
              </a:solidFill>
              <a:miter lim="800000"/>
              <a:headEnd/>
              <a:tailEnd/>
            </a:ln>
          </p:spPr>
          <p:txBody>
            <a:bodyPr wrap="none" anchor="ctr"/>
            <a:lstStyle/>
            <a:p>
              <a:endParaRPr lang="en-US" sz="1100"/>
            </a:p>
          </p:txBody>
        </p:sp>
        <p:sp>
          <p:nvSpPr>
            <p:cNvPr id="129" name="Line 101"/>
            <p:cNvSpPr>
              <a:spLocks noChangeShapeType="1"/>
            </p:cNvSpPr>
            <p:nvPr/>
          </p:nvSpPr>
          <p:spPr bwMode="auto">
            <a:xfrm>
              <a:off x="1547" y="1014"/>
              <a:ext cx="1" cy="94"/>
            </a:xfrm>
            <a:prstGeom prst="line">
              <a:avLst/>
            </a:prstGeom>
            <a:noFill/>
            <a:ln w="9525">
              <a:solidFill>
                <a:schemeClr val="tx1"/>
              </a:solidFill>
              <a:miter lim="800000"/>
              <a:headEnd/>
              <a:tailEnd/>
            </a:ln>
          </p:spPr>
          <p:txBody>
            <a:bodyPr wrap="none"/>
            <a:lstStyle/>
            <a:p>
              <a:endParaRPr lang="en-US" sz="1100"/>
            </a:p>
          </p:txBody>
        </p:sp>
      </p:grpSp>
      <p:sp>
        <p:nvSpPr>
          <p:cNvPr id="29" name="Line 61"/>
          <p:cNvSpPr>
            <a:spLocks noChangeAspect="1" noChangeShapeType="1"/>
          </p:cNvSpPr>
          <p:nvPr/>
        </p:nvSpPr>
        <p:spPr bwMode="auto">
          <a:xfrm>
            <a:off x="3909719" y="3393532"/>
            <a:ext cx="0" cy="551561"/>
          </a:xfrm>
          <a:prstGeom prst="line">
            <a:avLst/>
          </a:prstGeom>
          <a:noFill/>
          <a:ln w="9525">
            <a:solidFill>
              <a:schemeClr val="tx1"/>
            </a:solidFill>
            <a:miter lim="800000"/>
            <a:headEnd type="oval" w="sm" len="sm"/>
            <a:tailEnd type="none" w="sm" len="sm"/>
          </a:ln>
        </p:spPr>
        <p:txBody>
          <a:bodyPr wrap="none"/>
          <a:lstStyle/>
          <a:p>
            <a:endParaRPr lang="en-US" sz="1100"/>
          </a:p>
        </p:txBody>
      </p:sp>
      <p:grpSp>
        <p:nvGrpSpPr>
          <p:cNvPr id="30" name="Group 29"/>
          <p:cNvGrpSpPr/>
          <p:nvPr/>
        </p:nvGrpSpPr>
        <p:grpSpPr>
          <a:xfrm>
            <a:off x="3550312" y="3928671"/>
            <a:ext cx="366933" cy="159442"/>
            <a:chOff x="2585790" y="3319080"/>
            <a:chExt cx="687223" cy="357926"/>
          </a:xfrm>
        </p:grpSpPr>
        <p:grpSp>
          <p:nvGrpSpPr>
            <p:cNvPr id="117" name="Group 116"/>
            <p:cNvGrpSpPr/>
            <p:nvPr/>
          </p:nvGrpSpPr>
          <p:grpSpPr>
            <a:xfrm>
              <a:off x="2985921" y="3319080"/>
              <a:ext cx="287092" cy="325944"/>
              <a:chOff x="2749665" y="3350874"/>
              <a:chExt cx="287092" cy="325944"/>
            </a:xfrm>
          </p:grpSpPr>
          <p:sp>
            <p:nvSpPr>
              <p:cNvPr id="120" name="Line 86"/>
              <p:cNvSpPr>
                <a:spLocks noChangeAspect="1" noChangeShapeType="1"/>
              </p:cNvSpPr>
              <p:nvPr/>
            </p:nvSpPr>
            <p:spPr bwMode="auto">
              <a:xfrm flipV="1">
                <a:off x="2749665" y="3362017"/>
                <a:ext cx="0" cy="306443"/>
              </a:xfrm>
              <a:prstGeom prst="line">
                <a:avLst/>
              </a:prstGeom>
              <a:noFill/>
              <a:ln w="12700">
                <a:solidFill>
                  <a:srgbClr val="000000"/>
                </a:solidFill>
                <a:round/>
                <a:headEnd/>
                <a:tailEnd/>
              </a:ln>
            </p:spPr>
            <p:txBody>
              <a:bodyPr/>
              <a:lstStyle/>
              <a:p>
                <a:endParaRPr lang="en-US" sz="1100"/>
              </a:p>
            </p:txBody>
          </p:sp>
          <p:sp>
            <p:nvSpPr>
              <p:cNvPr id="121" name="Line 87"/>
              <p:cNvSpPr>
                <a:spLocks noChangeAspect="1" noChangeShapeType="1"/>
              </p:cNvSpPr>
              <p:nvPr/>
            </p:nvSpPr>
            <p:spPr bwMode="auto">
              <a:xfrm flipV="1">
                <a:off x="2806515" y="3587671"/>
                <a:ext cx="0" cy="89147"/>
              </a:xfrm>
              <a:prstGeom prst="line">
                <a:avLst/>
              </a:prstGeom>
              <a:noFill/>
              <a:ln w="12700">
                <a:solidFill>
                  <a:srgbClr val="000000"/>
                </a:solidFill>
                <a:round/>
                <a:headEnd/>
                <a:tailEnd/>
              </a:ln>
            </p:spPr>
            <p:txBody>
              <a:bodyPr/>
              <a:lstStyle/>
              <a:p>
                <a:endParaRPr lang="en-US" sz="1100"/>
              </a:p>
            </p:txBody>
          </p:sp>
          <p:sp>
            <p:nvSpPr>
              <p:cNvPr id="122" name="Line 88"/>
              <p:cNvSpPr>
                <a:spLocks noChangeAspect="1" noChangeShapeType="1"/>
              </p:cNvSpPr>
              <p:nvPr/>
            </p:nvSpPr>
            <p:spPr bwMode="auto">
              <a:xfrm flipV="1">
                <a:off x="2806515" y="3470666"/>
                <a:ext cx="0" cy="89147"/>
              </a:xfrm>
              <a:prstGeom prst="line">
                <a:avLst/>
              </a:prstGeom>
              <a:noFill/>
              <a:ln w="12700">
                <a:solidFill>
                  <a:srgbClr val="000000"/>
                </a:solidFill>
                <a:round/>
                <a:headEnd/>
                <a:tailEnd/>
              </a:ln>
            </p:spPr>
            <p:txBody>
              <a:bodyPr/>
              <a:lstStyle/>
              <a:p>
                <a:endParaRPr lang="en-US" sz="1100"/>
              </a:p>
            </p:txBody>
          </p:sp>
          <p:sp>
            <p:nvSpPr>
              <p:cNvPr id="123" name="Line 89"/>
              <p:cNvSpPr>
                <a:spLocks noChangeAspect="1" noChangeShapeType="1"/>
              </p:cNvSpPr>
              <p:nvPr/>
            </p:nvSpPr>
            <p:spPr bwMode="auto">
              <a:xfrm flipV="1">
                <a:off x="2806515" y="3350874"/>
                <a:ext cx="0" cy="89147"/>
              </a:xfrm>
              <a:prstGeom prst="line">
                <a:avLst/>
              </a:prstGeom>
              <a:noFill/>
              <a:ln w="12700">
                <a:solidFill>
                  <a:srgbClr val="000000"/>
                </a:solidFill>
                <a:round/>
                <a:headEnd/>
                <a:tailEnd/>
              </a:ln>
            </p:spPr>
            <p:txBody>
              <a:bodyPr/>
              <a:lstStyle/>
              <a:p>
                <a:endParaRPr lang="en-US" sz="1100"/>
              </a:p>
            </p:txBody>
          </p:sp>
          <p:sp>
            <p:nvSpPr>
              <p:cNvPr id="124" name="Line 91"/>
              <p:cNvSpPr>
                <a:spLocks noChangeAspect="1" noChangeShapeType="1"/>
              </p:cNvSpPr>
              <p:nvPr/>
            </p:nvSpPr>
            <p:spPr bwMode="auto">
              <a:xfrm>
                <a:off x="2803673" y="3392662"/>
                <a:ext cx="230242" cy="0"/>
              </a:xfrm>
              <a:prstGeom prst="line">
                <a:avLst/>
              </a:prstGeom>
              <a:noFill/>
              <a:ln w="9525">
                <a:solidFill>
                  <a:schemeClr val="tx1"/>
                </a:solidFill>
                <a:miter lim="800000"/>
                <a:headEnd/>
                <a:tailEnd/>
              </a:ln>
            </p:spPr>
            <p:txBody>
              <a:bodyPr wrap="none"/>
              <a:lstStyle/>
              <a:p>
                <a:endParaRPr lang="en-US" sz="1100"/>
              </a:p>
            </p:txBody>
          </p:sp>
          <p:sp>
            <p:nvSpPr>
              <p:cNvPr id="125" name="Line 92"/>
              <p:cNvSpPr>
                <a:spLocks noChangeAspect="1" noChangeShapeType="1"/>
              </p:cNvSpPr>
              <p:nvPr/>
            </p:nvSpPr>
            <p:spPr bwMode="auto">
              <a:xfrm>
                <a:off x="2806515" y="3512453"/>
                <a:ext cx="230242" cy="0"/>
              </a:xfrm>
              <a:prstGeom prst="line">
                <a:avLst/>
              </a:prstGeom>
              <a:noFill/>
              <a:ln w="9525">
                <a:solidFill>
                  <a:schemeClr val="tx1"/>
                </a:solidFill>
                <a:miter lim="800000"/>
                <a:headEnd type="triangle" w="sm" len="sm"/>
                <a:tailEnd type="none" w="sm" len="sm"/>
              </a:ln>
            </p:spPr>
            <p:txBody>
              <a:bodyPr wrap="none"/>
              <a:lstStyle/>
              <a:p>
                <a:endParaRPr lang="en-US" sz="1100"/>
              </a:p>
            </p:txBody>
          </p:sp>
          <p:sp>
            <p:nvSpPr>
              <p:cNvPr id="126" name="Line 93"/>
              <p:cNvSpPr>
                <a:spLocks noChangeAspect="1" noChangeShapeType="1"/>
              </p:cNvSpPr>
              <p:nvPr/>
            </p:nvSpPr>
            <p:spPr bwMode="auto">
              <a:xfrm>
                <a:off x="2809358" y="3632245"/>
                <a:ext cx="213305" cy="0"/>
              </a:xfrm>
              <a:prstGeom prst="line">
                <a:avLst/>
              </a:prstGeom>
              <a:noFill/>
              <a:ln w="9525">
                <a:solidFill>
                  <a:schemeClr val="tx1"/>
                </a:solidFill>
                <a:miter lim="800000"/>
                <a:headEnd/>
                <a:tailEnd/>
              </a:ln>
            </p:spPr>
            <p:txBody>
              <a:bodyPr wrap="none"/>
              <a:lstStyle/>
              <a:p>
                <a:endParaRPr lang="en-US" sz="1100"/>
              </a:p>
            </p:txBody>
          </p:sp>
        </p:grpSp>
        <p:sp>
          <p:nvSpPr>
            <p:cNvPr id="118" name="AutoShape 47"/>
            <p:cNvSpPr>
              <a:spLocks noChangeAspect="1" noChangeArrowheads="1"/>
            </p:cNvSpPr>
            <p:nvPr/>
          </p:nvSpPr>
          <p:spPr bwMode="auto">
            <a:xfrm rot="5400000">
              <a:off x="2553084" y="3362929"/>
              <a:ext cx="346783" cy="281371"/>
            </a:xfrm>
            <a:prstGeom prst="triangle">
              <a:avLst>
                <a:gd name="adj" fmla="val 49213"/>
              </a:avLst>
            </a:prstGeom>
            <a:solidFill>
              <a:schemeClr val="bg1"/>
            </a:solidFill>
            <a:ln w="9525" algn="ctr">
              <a:solidFill>
                <a:schemeClr val="tx1"/>
              </a:solidFill>
              <a:miter lim="800000"/>
              <a:headEnd/>
              <a:tailEnd/>
            </a:ln>
          </p:spPr>
          <p:txBody>
            <a:bodyPr wrap="none" anchor="ctr"/>
            <a:lstStyle/>
            <a:p>
              <a:endParaRPr lang="en-US" sz="1100"/>
            </a:p>
          </p:txBody>
        </p:sp>
        <p:sp>
          <p:nvSpPr>
            <p:cNvPr id="119" name="Line 90"/>
            <p:cNvSpPr>
              <a:spLocks noChangeAspect="1" noChangeShapeType="1"/>
            </p:cNvSpPr>
            <p:nvPr/>
          </p:nvSpPr>
          <p:spPr bwMode="auto">
            <a:xfrm>
              <a:off x="2867161" y="3501008"/>
              <a:ext cx="118760" cy="0"/>
            </a:xfrm>
            <a:prstGeom prst="line">
              <a:avLst/>
            </a:prstGeom>
            <a:noFill/>
            <a:ln w="9525">
              <a:solidFill>
                <a:schemeClr val="tx1"/>
              </a:solidFill>
              <a:miter lim="800000"/>
              <a:headEnd/>
              <a:tailEnd/>
            </a:ln>
          </p:spPr>
          <p:txBody>
            <a:bodyPr wrap="none"/>
            <a:lstStyle/>
            <a:p>
              <a:endParaRPr lang="en-US" sz="1100"/>
            </a:p>
          </p:txBody>
        </p:sp>
      </p:grpSp>
      <p:sp>
        <p:nvSpPr>
          <p:cNvPr id="31" name="Line 90"/>
          <p:cNvSpPr>
            <a:spLocks noChangeAspect="1" noChangeShapeType="1"/>
          </p:cNvSpPr>
          <p:nvPr/>
        </p:nvSpPr>
        <p:spPr bwMode="auto">
          <a:xfrm>
            <a:off x="3480710" y="4009711"/>
            <a:ext cx="63410" cy="0"/>
          </a:xfrm>
          <a:prstGeom prst="line">
            <a:avLst/>
          </a:prstGeom>
          <a:noFill/>
          <a:ln w="9525">
            <a:solidFill>
              <a:schemeClr val="tx1"/>
            </a:solidFill>
            <a:miter lim="800000"/>
            <a:headEnd/>
            <a:tailEnd/>
          </a:ln>
        </p:spPr>
        <p:txBody>
          <a:bodyPr wrap="none"/>
          <a:lstStyle/>
          <a:p>
            <a:endParaRPr lang="en-US" sz="1100"/>
          </a:p>
        </p:txBody>
      </p:sp>
      <p:sp>
        <p:nvSpPr>
          <p:cNvPr id="32" name="Rectangle 99"/>
          <p:cNvSpPr>
            <a:spLocks noChangeArrowheads="1"/>
          </p:cNvSpPr>
          <p:nvPr/>
        </p:nvSpPr>
        <p:spPr bwMode="auto">
          <a:xfrm>
            <a:off x="3141662" y="3747995"/>
            <a:ext cx="347183" cy="387600"/>
          </a:xfrm>
          <a:prstGeom prst="rect">
            <a:avLst/>
          </a:prstGeom>
          <a:solidFill>
            <a:schemeClr val="bg1"/>
          </a:solidFill>
          <a:ln w="9525" algn="ctr">
            <a:solidFill>
              <a:schemeClr val="tx1"/>
            </a:solidFill>
            <a:miter lim="800000"/>
            <a:headEnd/>
            <a:tailEnd/>
          </a:ln>
        </p:spPr>
        <p:txBody>
          <a:bodyPr wrap="none" anchor="ctr"/>
          <a:lstStyle/>
          <a:p>
            <a:endParaRPr lang="en-US" sz="1100"/>
          </a:p>
        </p:txBody>
      </p:sp>
      <p:cxnSp>
        <p:nvCxnSpPr>
          <p:cNvPr id="33" name="Elbow Connector 32"/>
          <p:cNvCxnSpPr>
            <a:stCxn id="20" idx="0"/>
            <a:endCxn id="32" idx="2"/>
          </p:cNvCxnSpPr>
          <p:nvPr/>
        </p:nvCxnSpPr>
        <p:spPr>
          <a:xfrm rot="10800000">
            <a:off x="3315254" y="4135595"/>
            <a:ext cx="86389" cy="19799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27" idx="2"/>
            <a:endCxn id="32" idx="1"/>
          </p:cNvCxnSpPr>
          <p:nvPr/>
        </p:nvCxnSpPr>
        <p:spPr>
          <a:xfrm rot="16200000" flipH="1">
            <a:off x="2895603" y="3695735"/>
            <a:ext cx="285384" cy="20673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Line 14"/>
          <p:cNvSpPr>
            <a:spLocks noChangeAspect="1" noChangeShapeType="1"/>
          </p:cNvSpPr>
          <p:nvPr/>
        </p:nvSpPr>
        <p:spPr bwMode="auto">
          <a:xfrm>
            <a:off x="3375753" y="3393530"/>
            <a:ext cx="1147438" cy="0"/>
          </a:xfrm>
          <a:prstGeom prst="line">
            <a:avLst/>
          </a:prstGeom>
          <a:noFill/>
          <a:ln w="9525">
            <a:solidFill>
              <a:schemeClr val="tx1"/>
            </a:solidFill>
            <a:miter lim="800000"/>
            <a:headEnd type="none" w="sm" len="sm"/>
            <a:tailEnd type="none" w="sm" len="sm"/>
          </a:ln>
        </p:spPr>
        <p:txBody>
          <a:bodyPr wrap="none"/>
          <a:lstStyle/>
          <a:p>
            <a:endParaRPr lang="en-US" sz="1100"/>
          </a:p>
        </p:txBody>
      </p:sp>
      <p:sp>
        <p:nvSpPr>
          <p:cNvPr id="36" name="Line 70"/>
          <p:cNvSpPr>
            <a:spLocks noChangeAspect="1" noChangeShapeType="1"/>
          </p:cNvSpPr>
          <p:nvPr/>
        </p:nvSpPr>
        <p:spPr bwMode="auto">
          <a:xfrm>
            <a:off x="3555690" y="4391982"/>
            <a:ext cx="95616" cy="0"/>
          </a:xfrm>
          <a:prstGeom prst="line">
            <a:avLst/>
          </a:prstGeom>
          <a:noFill/>
          <a:ln w="9525">
            <a:solidFill>
              <a:schemeClr val="tx1"/>
            </a:solidFill>
            <a:miter lim="800000"/>
            <a:headEnd/>
            <a:tailEnd/>
          </a:ln>
        </p:spPr>
        <p:txBody>
          <a:bodyPr wrap="none"/>
          <a:lstStyle/>
          <a:p>
            <a:endParaRPr lang="en-US" sz="1100"/>
          </a:p>
        </p:txBody>
      </p:sp>
      <p:sp>
        <p:nvSpPr>
          <p:cNvPr id="37" name="Line 18"/>
          <p:cNvSpPr>
            <a:spLocks noChangeAspect="1" noChangeShapeType="1"/>
          </p:cNvSpPr>
          <p:nvPr/>
        </p:nvSpPr>
        <p:spPr bwMode="auto">
          <a:xfrm>
            <a:off x="6568332" y="3386705"/>
            <a:ext cx="0" cy="1150391"/>
          </a:xfrm>
          <a:prstGeom prst="line">
            <a:avLst/>
          </a:prstGeom>
          <a:noFill/>
          <a:ln w="9525">
            <a:solidFill>
              <a:schemeClr val="tx1"/>
            </a:solidFill>
            <a:miter lim="800000"/>
            <a:headEnd type="oval" w="sm" len="sm"/>
            <a:tailEnd type="oval" w="sm" len="sm"/>
          </a:ln>
        </p:spPr>
        <p:txBody>
          <a:bodyPr wrap="none"/>
          <a:lstStyle/>
          <a:p>
            <a:endParaRPr lang="en-US" sz="1100"/>
          </a:p>
        </p:txBody>
      </p:sp>
      <p:grpSp>
        <p:nvGrpSpPr>
          <p:cNvPr id="38" name="Group 37"/>
          <p:cNvGrpSpPr/>
          <p:nvPr/>
        </p:nvGrpSpPr>
        <p:grpSpPr>
          <a:xfrm>
            <a:off x="6508827" y="4253260"/>
            <a:ext cx="153705" cy="297001"/>
            <a:chOff x="8585610" y="1742473"/>
            <a:chExt cx="285892" cy="639066"/>
          </a:xfrm>
        </p:grpSpPr>
        <p:grpSp>
          <p:nvGrpSpPr>
            <p:cNvPr id="107" name="Group 106"/>
            <p:cNvGrpSpPr/>
            <p:nvPr/>
          </p:nvGrpSpPr>
          <p:grpSpPr>
            <a:xfrm>
              <a:off x="8585610" y="1852424"/>
              <a:ext cx="285892" cy="441514"/>
              <a:chOff x="8506323" y="1370269"/>
              <a:chExt cx="285892" cy="439548"/>
            </a:xfrm>
          </p:grpSpPr>
          <p:sp>
            <p:nvSpPr>
              <p:cNvPr id="110" name="Rectangle 109"/>
              <p:cNvSpPr/>
              <p:nvPr/>
            </p:nvSpPr>
            <p:spPr>
              <a:xfrm>
                <a:off x="8506323" y="1370269"/>
                <a:ext cx="285892" cy="439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00"/>
              </a:p>
            </p:txBody>
          </p:sp>
          <p:grpSp>
            <p:nvGrpSpPr>
              <p:cNvPr id="111" name="Group 110"/>
              <p:cNvGrpSpPr/>
              <p:nvPr/>
            </p:nvGrpSpPr>
            <p:grpSpPr>
              <a:xfrm rot="5400000" flipH="1">
                <a:off x="8472793" y="1495240"/>
                <a:ext cx="289903" cy="164832"/>
                <a:chOff x="8060516" y="1122115"/>
                <a:chExt cx="289903" cy="164832"/>
              </a:xfrm>
            </p:grpSpPr>
            <p:cxnSp>
              <p:nvCxnSpPr>
                <p:cNvPr id="112" name="Straight Connector 111"/>
                <p:cNvCxnSpPr/>
                <p:nvPr/>
              </p:nvCxnSpPr>
              <p:spPr>
                <a:xfrm flipV="1">
                  <a:off x="8100392" y="1124744"/>
                  <a:ext cx="72008" cy="162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8172400" y="1124744"/>
                  <a:ext cx="72008" cy="162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8240408" y="1122115"/>
                  <a:ext cx="72008" cy="162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flipH="1">
                  <a:off x="8285186" y="1149344"/>
                  <a:ext cx="92461" cy="38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flipH="1">
                  <a:off x="8043935" y="1223158"/>
                  <a:ext cx="77037" cy="43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08" name="Straight Connector 107"/>
            <p:cNvCxnSpPr/>
            <p:nvPr/>
          </p:nvCxnSpPr>
          <p:spPr>
            <a:xfrm flipH="1" flipV="1">
              <a:off x="8696315" y="1742473"/>
              <a:ext cx="600" cy="17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8694985" y="2206339"/>
              <a:ext cx="600" cy="17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6508827" y="3925364"/>
            <a:ext cx="153705" cy="297001"/>
            <a:chOff x="8585610" y="1742473"/>
            <a:chExt cx="285892" cy="639066"/>
          </a:xfrm>
        </p:grpSpPr>
        <p:grpSp>
          <p:nvGrpSpPr>
            <p:cNvPr id="97" name="Group 96"/>
            <p:cNvGrpSpPr/>
            <p:nvPr/>
          </p:nvGrpSpPr>
          <p:grpSpPr>
            <a:xfrm>
              <a:off x="8585610" y="1852424"/>
              <a:ext cx="285892" cy="441514"/>
              <a:chOff x="8506323" y="1370269"/>
              <a:chExt cx="285892" cy="439548"/>
            </a:xfrm>
          </p:grpSpPr>
          <p:sp>
            <p:nvSpPr>
              <p:cNvPr id="100" name="Rectangle 99"/>
              <p:cNvSpPr/>
              <p:nvPr/>
            </p:nvSpPr>
            <p:spPr>
              <a:xfrm>
                <a:off x="8506323" y="1370269"/>
                <a:ext cx="285892" cy="439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00"/>
              </a:p>
            </p:txBody>
          </p:sp>
          <p:grpSp>
            <p:nvGrpSpPr>
              <p:cNvPr id="101" name="Group 100"/>
              <p:cNvGrpSpPr/>
              <p:nvPr/>
            </p:nvGrpSpPr>
            <p:grpSpPr>
              <a:xfrm rot="5400000" flipH="1">
                <a:off x="8472793" y="1495240"/>
                <a:ext cx="289903" cy="164832"/>
                <a:chOff x="8060516" y="1122115"/>
                <a:chExt cx="289903" cy="164832"/>
              </a:xfrm>
            </p:grpSpPr>
            <p:cxnSp>
              <p:nvCxnSpPr>
                <p:cNvPr id="102" name="Straight Connector 101"/>
                <p:cNvCxnSpPr/>
                <p:nvPr/>
              </p:nvCxnSpPr>
              <p:spPr>
                <a:xfrm flipV="1">
                  <a:off x="8100392" y="1124744"/>
                  <a:ext cx="72008" cy="162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8172400" y="1124744"/>
                  <a:ext cx="72008" cy="162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8240408" y="1122115"/>
                  <a:ext cx="72008" cy="162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flipH="1">
                  <a:off x="8285186" y="1149344"/>
                  <a:ext cx="92461" cy="38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flipH="1">
                  <a:off x="8043935" y="1223158"/>
                  <a:ext cx="77037" cy="43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98" name="Straight Connector 97"/>
            <p:cNvCxnSpPr/>
            <p:nvPr/>
          </p:nvCxnSpPr>
          <p:spPr>
            <a:xfrm flipH="1" flipV="1">
              <a:off x="8696315" y="1742473"/>
              <a:ext cx="600" cy="17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694985" y="2206339"/>
              <a:ext cx="600" cy="17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flipV="1">
            <a:off x="4500761" y="2902697"/>
            <a:ext cx="482204" cy="204763"/>
            <a:chOff x="5027919" y="1969097"/>
            <a:chExt cx="903113" cy="459665"/>
          </a:xfrm>
        </p:grpSpPr>
        <p:sp>
          <p:nvSpPr>
            <p:cNvPr id="93" name="Oval 33"/>
            <p:cNvSpPr>
              <a:spLocks noChangeAspect="1" noChangeArrowheads="1"/>
            </p:cNvSpPr>
            <p:nvPr/>
          </p:nvSpPr>
          <p:spPr bwMode="auto">
            <a:xfrm>
              <a:off x="5076241" y="1969097"/>
              <a:ext cx="272879" cy="295299"/>
            </a:xfrm>
            <a:prstGeom prst="ellipse">
              <a:avLst/>
            </a:prstGeom>
            <a:solidFill>
              <a:schemeClr val="bg1"/>
            </a:solidFill>
            <a:ln w="12700">
              <a:solidFill>
                <a:srgbClr val="000000"/>
              </a:solidFill>
              <a:round/>
              <a:headEnd/>
              <a:tailEnd/>
            </a:ln>
          </p:spPr>
          <p:txBody>
            <a:bodyPr anchor="ctr"/>
            <a:lstStyle/>
            <a:p>
              <a:endParaRPr lang="en-US" sz="1100"/>
            </a:p>
          </p:txBody>
        </p:sp>
        <p:sp>
          <p:nvSpPr>
            <p:cNvPr id="94" name="Oval 34"/>
            <p:cNvSpPr>
              <a:spLocks noChangeAspect="1" noChangeArrowheads="1"/>
            </p:cNvSpPr>
            <p:nvPr/>
          </p:nvSpPr>
          <p:spPr bwMode="auto">
            <a:xfrm>
              <a:off x="5349119" y="1969097"/>
              <a:ext cx="275722" cy="295299"/>
            </a:xfrm>
            <a:prstGeom prst="ellipse">
              <a:avLst/>
            </a:prstGeom>
            <a:noFill/>
            <a:ln w="12700">
              <a:solidFill>
                <a:srgbClr val="000000"/>
              </a:solidFill>
              <a:round/>
              <a:headEnd/>
              <a:tailEnd/>
            </a:ln>
          </p:spPr>
          <p:txBody>
            <a:bodyPr anchor="ctr"/>
            <a:lstStyle/>
            <a:p>
              <a:endParaRPr lang="en-US" sz="1100"/>
            </a:p>
          </p:txBody>
        </p:sp>
        <p:sp>
          <p:nvSpPr>
            <p:cNvPr id="95" name="Oval 35"/>
            <p:cNvSpPr>
              <a:spLocks noChangeAspect="1" noChangeArrowheads="1"/>
            </p:cNvSpPr>
            <p:nvPr/>
          </p:nvSpPr>
          <p:spPr bwMode="auto">
            <a:xfrm>
              <a:off x="5624842" y="1969097"/>
              <a:ext cx="272879" cy="295299"/>
            </a:xfrm>
            <a:prstGeom prst="ellipse">
              <a:avLst/>
            </a:prstGeom>
            <a:noFill/>
            <a:ln w="12700">
              <a:solidFill>
                <a:srgbClr val="000000"/>
              </a:solidFill>
              <a:round/>
              <a:headEnd/>
              <a:tailEnd/>
            </a:ln>
          </p:spPr>
          <p:txBody>
            <a:bodyPr anchor="ctr"/>
            <a:lstStyle/>
            <a:p>
              <a:endParaRPr lang="en-US" sz="1100"/>
            </a:p>
          </p:txBody>
        </p:sp>
        <p:sp>
          <p:nvSpPr>
            <p:cNvPr id="96" name="Rectangle 37"/>
            <p:cNvSpPr>
              <a:spLocks noChangeAspect="1" noChangeArrowheads="1"/>
            </p:cNvSpPr>
            <p:nvPr/>
          </p:nvSpPr>
          <p:spPr bwMode="auto">
            <a:xfrm>
              <a:off x="5027919" y="2130676"/>
              <a:ext cx="903113" cy="298086"/>
            </a:xfrm>
            <a:prstGeom prst="rect">
              <a:avLst/>
            </a:prstGeom>
            <a:solidFill>
              <a:schemeClr val="bg1"/>
            </a:solidFill>
            <a:ln w="12700">
              <a:noFill/>
              <a:miter lim="800000"/>
              <a:headEnd/>
              <a:tailEnd/>
            </a:ln>
          </p:spPr>
          <p:txBody>
            <a:bodyPr anchor="ctr"/>
            <a:lstStyle/>
            <a:p>
              <a:endParaRPr lang="en-US" sz="1100"/>
            </a:p>
          </p:txBody>
        </p:sp>
      </p:grpSp>
      <p:sp>
        <p:nvSpPr>
          <p:cNvPr id="42" name="Line 14"/>
          <p:cNvSpPr>
            <a:spLocks noChangeAspect="1" noChangeShapeType="1"/>
          </p:cNvSpPr>
          <p:nvPr/>
        </p:nvSpPr>
        <p:spPr bwMode="auto">
          <a:xfrm flipV="1">
            <a:off x="4286586" y="3036540"/>
            <a:ext cx="239976" cy="0"/>
          </a:xfrm>
          <a:prstGeom prst="line">
            <a:avLst/>
          </a:prstGeom>
          <a:noFill/>
          <a:ln w="9525">
            <a:solidFill>
              <a:schemeClr val="tx1"/>
            </a:solidFill>
            <a:miter lim="800000"/>
            <a:headEnd type="none" w="sm" len="sm"/>
            <a:tailEnd type="none" w="sm" len="sm"/>
          </a:ln>
        </p:spPr>
        <p:txBody>
          <a:bodyPr wrap="none"/>
          <a:lstStyle/>
          <a:p>
            <a:endParaRPr lang="en-US" sz="1100"/>
          </a:p>
        </p:txBody>
      </p:sp>
      <p:sp>
        <p:nvSpPr>
          <p:cNvPr id="43" name="Line 14"/>
          <p:cNvSpPr>
            <a:spLocks noChangeAspect="1" noChangeShapeType="1"/>
          </p:cNvSpPr>
          <p:nvPr/>
        </p:nvSpPr>
        <p:spPr bwMode="auto">
          <a:xfrm flipV="1">
            <a:off x="4970812" y="3035483"/>
            <a:ext cx="1705331" cy="0"/>
          </a:xfrm>
          <a:prstGeom prst="line">
            <a:avLst/>
          </a:prstGeom>
          <a:noFill/>
          <a:ln w="9525">
            <a:solidFill>
              <a:schemeClr val="tx1"/>
            </a:solidFill>
            <a:miter lim="800000"/>
            <a:headEnd type="none" w="sm" len="sm"/>
            <a:tailEnd type="none" w="sm" len="sm"/>
          </a:ln>
        </p:spPr>
        <p:txBody>
          <a:bodyPr wrap="none"/>
          <a:lstStyle/>
          <a:p>
            <a:endParaRPr lang="en-US" sz="1100"/>
          </a:p>
        </p:txBody>
      </p:sp>
      <p:sp>
        <p:nvSpPr>
          <p:cNvPr id="47" name="TextBox 46"/>
          <p:cNvSpPr txBox="1"/>
          <p:nvPr/>
        </p:nvSpPr>
        <p:spPr>
          <a:xfrm>
            <a:off x="2663367" y="3373190"/>
            <a:ext cx="309628" cy="184623"/>
          </a:xfrm>
          <a:prstGeom prst="rect">
            <a:avLst/>
          </a:prstGeom>
          <a:noFill/>
        </p:spPr>
        <p:txBody>
          <a:bodyPr wrap="none" rtlCol="0">
            <a:spAutoFit/>
          </a:bodyPr>
          <a:lstStyle/>
          <a:p>
            <a:r>
              <a:rPr lang="en-US" sz="600" dirty="0"/>
              <a:t>V</a:t>
            </a:r>
            <a:r>
              <a:rPr lang="en-US" sz="600" baseline="-25000" dirty="0"/>
              <a:t>CC</a:t>
            </a:r>
          </a:p>
        </p:txBody>
      </p:sp>
      <p:sp>
        <p:nvSpPr>
          <p:cNvPr id="48" name="TextBox 47"/>
          <p:cNvSpPr txBox="1"/>
          <p:nvPr/>
        </p:nvSpPr>
        <p:spPr>
          <a:xfrm>
            <a:off x="3876467" y="3383408"/>
            <a:ext cx="279179" cy="184623"/>
          </a:xfrm>
          <a:prstGeom prst="rect">
            <a:avLst/>
          </a:prstGeom>
          <a:noFill/>
        </p:spPr>
        <p:txBody>
          <a:bodyPr wrap="none" rtlCol="0">
            <a:spAutoFit/>
          </a:bodyPr>
          <a:lstStyle/>
          <a:p>
            <a:r>
              <a:rPr lang="en-US" sz="600" dirty="0"/>
              <a:t>LX</a:t>
            </a:r>
            <a:endParaRPr lang="en-US" sz="600" baseline="-25000" dirty="0"/>
          </a:p>
        </p:txBody>
      </p:sp>
      <p:sp>
        <p:nvSpPr>
          <p:cNvPr id="50" name="Line 14"/>
          <p:cNvSpPr>
            <a:spLocks noChangeAspect="1" noChangeShapeType="1"/>
          </p:cNvSpPr>
          <p:nvPr/>
        </p:nvSpPr>
        <p:spPr bwMode="auto">
          <a:xfrm>
            <a:off x="4286586" y="2286501"/>
            <a:ext cx="2389558" cy="0"/>
          </a:xfrm>
          <a:prstGeom prst="line">
            <a:avLst/>
          </a:prstGeom>
          <a:noFill/>
          <a:ln w="9525">
            <a:solidFill>
              <a:schemeClr val="tx1"/>
            </a:solidFill>
            <a:miter lim="800000"/>
            <a:headEnd type="none" w="sm" len="sm"/>
            <a:tailEnd type="oval" w="sm" len="sm"/>
          </a:ln>
        </p:spPr>
        <p:txBody>
          <a:bodyPr wrap="none"/>
          <a:lstStyle/>
          <a:p>
            <a:endParaRPr lang="en-US" sz="1100"/>
          </a:p>
        </p:txBody>
      </p:sp>
      <p:sp>
        <p:nvSpPr>
          <p:cNvPr id="51" name="Line 18"/>
          <p:cNvSpPr>
            <a:spLocks noChangeAspect="1" noChangeShapeType="1"/>
          </p:cNvSpPr>
          <p:nvPr/>
        </p:nvSpPr>
        <p:spPr bwMode="auto">
          <a:xfrm>
            <a:off x="4286586" y="2286501"/>
            <a:ext cx="0" cy="755973"/>
          </a:xfrm>
          <a:prstGeom prst="line">
            <a:avLst/>
          </a:prstGeom>
          <a:noFill/>
          <a:ln w="9525">
            <a:solidFill>
              <a:schemeClr val="tx1"/>
            </a:solidFill>
            <a:miter lim="800000"/>
            <a:headEnd/>
            <a:tailEnd/>
          </a:ln>
        </p:spPr>
        <p:txBody>
          <a:bodyPr wrap="none"/>
          <a:lstStyle/>
          <a:p>
            <a:endParaRPr lang="en-US" sz="1100"/>
          </a:p>
        </p:txBody>
      </p:sp>
      <p:grpSp>
        <p:nvGrpSpPr>
          <p:cNvPr id="55" name="Group 83"/>
          <p:cNvGrpSpPr>
            <a:grpSpLocks noChangeAspect="1"/>
          </p:cNvGrpSpPr>
          <p:nvPr/>
        </p:nvGrpSpPr>
        <p:grpSpPr bwMode="auto">
          <a:xfrm rot="5400000">
            <a:off x="5611218" y="2221729"/>
            <a:ext cx="99278" cy="129163"/>
            <a:chOff x="1302" y="2563"/>
            <a:chExt cx="90" cy="95"/>
          </a:xfrm>
        </p:grpSpPr>
        <p:sp>
          <p:nvSpPr>
            <p:cNvPr id="85" name="AutoShape 84"/>
            <p:cNvSpPr>
              <a:spLocks noChangeAspect="1" noChangeArrowheads="1"/>
            </p:cNvSpPr>
            <p:nvPr/>
          </p:nvSpPr>
          <p:spPr bwMode="auto">
            <a:xfrm>
              <a:off x="1302" y="2568"/>
              <a:ext cx="84" cy="9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sz="1100"/>
            </a:p>
          </p:txBody>
        </p:sp>
        <p:sp>
          <p:nvSpPr>
            <p:cNvPr id="86" name="Line 85"/>
            <p:cNvSpPr>
              <a:spLocks noChangeAspect="1" noChangeShapeType="1"/>
            </p:cNvSpPr>
            <p:nvPr/>
          </p:nvSpPr>
          <p:spPr bwMode="auto">
            <a:xfrm>
              <a:off x="1309" y="2563"/>
              <a:ext cx="83" cy="0"/>
            </a:xfrm>
            <a:prstGeom prst="line">
              <a:avLst/>
            </a:prstGeom>
            <a:noFill/>
            <a:ln w="28575">
              <a:solidFill>
                <a:schemeClr val="tx1"/>
              </a:solidFill>
              <a:miter lim="800000"/>
              <a:headEnd/>
              <a:tailEnd/>
            </a:ln>
          </p:spPr>
          <p:txBody>
            <a:bodyPr wrap="none"/>
            <a:lstStyle/>
            <a:p>
              <a:endParaRPr lang="en-US" sz="1100"/>
            </a:p>
          </p:txBody>
        </p:sp>
      </p:grpSp>
      <p:grpSp>
        <p:nvGrpSpPr>
          <p:cNvPr id="56" name="Group 8"/>
          <p:cNvGrpSpPr>
            <a:grpSpLocks noChangeAspect="1"/>
          </p:cNvGrpSpPr>
          <p:nvPr/>
        </p:nvGrpSpPr>
        <p:grpSpPr bwMode="auto">
          <a:xfrm>
            <a:off x="6446715" y="2361745"/>
            <a:ext cx="191821" cy="48705"/>
            <a:chOff x="2808" y="2565"/>
            <a:chExt cx="140" cy="44"/>
          </a:xfrm>
        </p:grpSpPr>
        <p:sp>
          <p:nvSpPr>
            <p:cNvPr id="83" name="Line 9"/>
            <p:cNvSpPr>
              <a:spLocks noChangeAspect="1" noChangeShapeType="1"/>
            </p:cNvSpPr>
            <p:nvPr/>
          </p:nvSpPr>
          <p:spPr bwMode="auto">
            <a:xfrm>
              <a:off x="2808" y="2565"/>
              <a:ext cx="140" cy="0"/>
            </a:xfrm>
            <a:prstGeom prst="line">
              <a:avLst/>
            </a:prstGeom>
            <a:noFill/>
            <a:ln w="25400">
              <a:solidFill>
                <a:srgbClr val="000000"/>
              </a:solidFill>
              <a:round/>
              <a:headEnd/>
              <a:tailEnd/>
            </a:ln>
          </p:spPr>
          <p:txBody>
            <a:bodyPr/>
            <a:lstStyle/>
            <a:p>
              <a:endParaRPr lang="en-US" sz="1100"/>
            </a:p>
          </p:txBody>
        </p:sp>
        <p:sp>
          <p:nvSpPr>
            <p:cNvPr id="84" name="Line 10"/>
            <p:cNvSpPr>
              <a:spLocks noChangeAspect="1" noChangeShapeType="1"/>
            </p:cNvSpPr>
            <p:nvPr/>
          </p:nvSpPr>
          <p:spPr bwMode="auto">
            <a:xfrm>
              <a:off x="2808" y="2609"/>
              <a:ext cx="137" cy="0"/>
            </a:xfrm>
            <a:prstGeom prst="line">
              <a:avLst/>
            </a:prstGeom>
            <a:noFill/>
            <a:ln w="25400">
              <a:solidFill>
                <a:srgbClr val="000000"/>
              </a:solidFill>
              <a:round/>
              <a:headEnd/>
              <a:tailEnd/>
            </a:ln>
          </p:spPr>
          <p:txBody>
            <a:bodyPr/>
            <a:lstStyle/>
            <a:p>
              <a:endParaRPr lang="en-US" sz="1100"/>
            </a:p>
          </p:txBody>
        </p:sp>
      </p:grpSp>
      <p:sp>
        <p:nvSpPr>
          <p:cNvPr id="57" name="Line 11"/>
          <p:cNvSpPr>
            <a:spLocks noChangeAspect="1" noChangeShapeType="1"/>
          </p:cNvSpPr>
          <p:nvPr/>
        </p:nvSpPr>
        <p:spPr bwMode="auto">
          <a:xfrm flipV="1">
            <a:off x="6542626" y="2289213"/>
            <a:ext cx="0" cy="72532"/>
          </a:xfrm>
          <a:prstGeom prst="line">
            <a:avLst/>
          </a:prstGeom>
          <a:noFill/>
          <a:ln w="12700">
            <a:solidFill>
              <a:srgbClr val="000000"/>
            </a:solidFill>
            <a:round/>
            <a:headEnd/>
            <a:tailEnd type="oval" w="sm" len="sm"/>
          </a:ln>
        </p:spPr>
        <p:txBody>
          <a:bodyPr/>
          <a:lstStyle/>
          <a:p>
            <a:endParaRPr lang="en-US" sz="1100"/>
          </a:p>
        </p:txBody>
      </p:sp>
      <p:sp>
        <p:nvSpPr>
          <p:cNvPr id="58" name="Line 67"/>
          <p:cNvSpPr>
            <a:spLocks noChangeAspect="1" noChangeShapeType="1"/>
          </p:cNvSpPr>
          <p:nvPr/>
        </p:nvSpPr>
        <p:spPr bwMode="auto">
          <a:xfrm>
            <a:off x="6540570" y="2410450"/>
            <a:ext cx="0" cy="122995"/>
          </a:xfrm>
          <a:prstGeom prst="line">
            <a:avLst/>
          </a:prstGeom>
          <a:noFill/>
          <a:ln w="12700">
            <a:solidFill>
              <a:srgbClr val="000000"/>
            </a:solidFill>
            <a:round/>
            <a:headEnd/>
            <a:tailEnd type="oval" w="sm" len="sm"/>
          </a:ln>
        </p:spPr>
        <p:txBody>
          <a:bodyPr/>
          <a:lstStyle/>
          <a:p>
            <a:endParaRPr lang="en-US" sz="1100"/>
          </a:p>
        </p:txBody>
      </p:sp>
      <p:grpSp>
        <p:nvGrpSpPr>
          <p:cNvPr id="59" name="Group 8"/>
          <p:cNvGrpSpPr>
            <a:grpSpLocks noChangeAspect="1"/>
          </p:cNvGrpSpPr>
          <p:nvPr/>
        </p:nvGrpSpPr>
        <p:grpSpPr bwMode="auto">
          <a:xfrm>
            <a:off x="6446715" y="2767600"/>
            <a:ext cx="191821" cy="48705"/>
            <a:chOff x="2808" y="2565"/>
            <a:chExt cx="140" cy="44"/>
          </a:xfrm>
        </p:grpSpPr>
        <p:sp>
          <p:nvSpPr>
            <p:cNvPr id="81" name="Line 9"/>
            <p:cNvSpPr>
              <a:spLocks noChangeAspect="1" noChangeShapeType="1"/>
            </p:cNvSpPr>
            <p:nvPr/>
          </p:nvSpPr>
          <p:spPr bwMode="auto">
            <a:xfrm>
              <a:off x="2808" y="2565"/>
              <a:ext cx="140" cy="0"/>
            </a:xfrm>
            <a:prstGeom prst="line">
              <a:avLst/>
            </a:prstGeom>
            <a:noFill/>
            <a:ln w="25400">
              <a:solidFill>
                <a:srgbClr val="000000"/>
              </a:solidFill>
              <a:round/>
              <a:headEnd/>
              <a:tailEnd/>
            </a:ln>
          </p:spPr>
          <p:txBody>
            <a:bodyPr/>
            <a:lstStyle/>
            <a:p>
              <a:endParaRPr lang="en-US" sz="1100"/>
            </a:p>
          </p:txBody>
        </p:sp>
        <p:sp>
          <p:nvSpPr>
            <p:cNvPr id="82" name="Line 10"/>
            <p:cNvSpPr>
              <a:spLocks noChangeAspect="1" noChangeShapeType="1"/>
            </p:cNvSpPr>
            <p:nvPr/>
          </p:nvSpPr>
          <p:spPr bwMode="auto">
            <a:xfrm>
              <a:off x="2808" y="2609"/>
              <a:ext cx="137" cy="0"/>
            </a:xfrm>
            <a:prstGeom prst="line">
              <a:avLst/>
            </a:prstGeom>
            <a:noFill/>
            <a:ln w="25400">
              <a:solidFill>
                <a:srgbClr val="000000"/>
              </a:solidFill>
              <a:round/>
              <a:headEnd/>
              <a:tailEnd/>
            </a:ln>
          </p:spPr>
          <p:txBody>
            <a:bodyPr/>
            <a:lstStyle/>
            <a:p>
              <a:endParaRPr lang="en-US" sz="1100"/>
            </a:p>
          </p:txBody>
        </p:sp>
      </p:grpSp>
      <p:sp>
        <p:nvSpPr>
          <p:cNvPr id="61" name="Line 67"/>
          <p:cNvSpPr>
            <a:spLocks noChangeAspect="1" noChangeShapeType="1"/>
          </p:cNvSpPr>
          <p:nvPr/>
        </p:nvSpPr>
        <p:spPr bwMode="auto">
          <a:xfrm>
            <a:off x="6553094" y="2828228"/>
            <a:ext cx="0" cy="212868"/>
          </a:xfrm>
          <a:prstGeom prst="line">
            <a:avLst/>
          </a:prstGeom>
          <a:noFill/>
          <a:ln w="12700">
            <a:solidFill>
              <a:srgbClr val="000000"/>
            </a:solidFill>
            <a:round/>
            <a:headEnd/>
            <a:tailEnd type="oval" w="sm" len="sm"/>
          </a:ln>
        </p:spPr>
        <p:txBody>
          <a:bodyPr/>
          <a:lstStyle/>
          <a:p>
            <a:endParaRPr lang="en-US" sz="1100"/>
          </a:p>
        </p:txBody>
      </p:sp>
      <p:sp>
        <p:nvSpPr>
          <p:cNvPr id="62" name="Line 18"/>
          <p:cNvSpPr>
            <a:spLocks noChangeAspect="1" noChangeShapeType="1"/>
          </p:cNvSpPr>
          <p:nvPr/>
        </p:nvSpPr>
        <p:spPr bwMode="auto">
          <a:xfrm>
            <a:off x="6541489" y="2522995"/>
            <a:ext cx="0" cy="230614"/>
          </a:xfrm>
          <a:prstGeom prst="line">
            <a:avLst/>
          </a:prstGeom>
          <a:noFill/>
          <a:ln w="9525">
            <a:solidFill>
              <a:schemeClr val="tx1"/>
            </a:solidFill>
            <a:miter lim="800000"/>
            <a:headEnd/>
            <a:tailEnd/>
          </a:ln>
        </p:spPr>
        <p:txBody>
          <a:bodyPr wrap="none"/>
          <a:lstStyle/>
          <a:p>
            <a:endParaRPr lang="en-US" sz="1100"/>
          </a:p>
        </p:txBody>
      </p:sp>
      <p:sp>
        <p:nvSpPr>
          <p:cNvPr id="63" name="Line 14"/>
          <p:cNvSpPr>
            <a:spLocks noChangeAspect="1" noChangeShapeType="1"/>
          </p:cNvSpPr>
          <p:nvPr/>
        </p:nvSpPr>
        <p:spPr bwMode="auto">
          <a:xfrm>
            <a:off x="4277174" y="3191139"/>
            <a:ext cx="969341" cy="0"/>
          </a:xfrm>
          <a:prstGeom prst="line">
            <a:avLst/>
          </a:prstGeom>
          <a:noFill/>
          <a:ln w="9525">
            <a:solidFill>
              <a:schemeClr val="tx1"/>
            </a:solidFill>
            <a:miter lim="800000"/>
            <a:headEnd type="none" w="sm" len="sm"/>
            <a:tailEnd type="none" w="sm" len="sm"/>
          </a:ln>
        </p:spPr>
        <p:txBody>
          <a:bodyPr wrap="none"/>
          <a:lstStyle/>
          <a:p>
            <a:endParaRPr lang="en-US" sz="1100"/>
          </a:p>
        </p:txBody>
      </p:sp>
      <p:sp>
        <p:nvSpPr>
          <p:cNvPr id="64" name="Line 14"/>
          <p:cNvSpPr>
            <a:spLocks noChangeAspect="1" noChangeShapeType="1"/>
          </p:cNvSpPr>
          <p:nvPr/>
        </p:nvSpPr>
        <p:spPr bwMode="auto">
          <a:xfrm>
            <a:off x="4280388" y="3232696"/>
            <a:ext cx="966127" cy="0"/>
          </a:xfrm>
          <a:prstGeom prst="line">
            <a:avLst/>
          </a:prstGeom>
          <a:noFill/>
          <a:ln w="9525">
            <a:solidFill>
              <a:schemeClr val="tx1"/>
            </a:solidFill>
            <a:miter lim="800000"/>
            <a:headEnd type="none" w="sm" len="sm"/>
            <a:tailEnd type="none" w="sm" len="sm"/>
          </a:ln>
        </p:spPr>
        <p:txBody>
          <a:bodyPr wrap="none"/>
          <a:lstStyle/>
          <a:p>
            <a:endParaRPr lang="en-US" sz="1100"/>
          </a:p>
        </p:txBody>
      </p:sp>
      <p:sp>
        <p:nvSpPr>
          <p:cNvPr id="65" name="TextBox 64"/>
          <p:cNvSpPr txBox="1"/>
          <p:nvPr/>
        </p:nvSpPr>
        <p:spPr>
          <a:xfrm>
            <a:off x="2058334" y="3732972"/>
            <a:ext cx="287192" cy="184623"/>
          </a:xfrm>
          <a:prstGeom prst="rect">
            <a:avLst/>
          </a:prstGeom>
          <a:noFill/>
        </p:spPr>
        <p:txBody>
          <a:bodyPr wrap="none" rtlCol="0">
            <a:spAutoFit/>
          </a:bodyPr>
          <a:lstStyle/>
          <a:p>
            <a:r>
              <a:rPr lang="en-US" sz="600" dirty="0"/>
              <a:t>V</a:t>
            </a:r>
            <a:r>
              <a:rPr lang="en-US" sz="600" baseline="-25000" dirty="0"/>
              <a:t>IN</a:t>
            </a:r>
          </a:p>
        </p:txBody>
      </p:sp>
      <p:cxnSp>
        <p:nvCxnSpPr>
          <p:cNvPr id="66" name="Straight Arrow Connector 65"/>
          <p:cNvCxnSpPr/>
          <p:nvPr/>
        </p:nvCxnSpPr>
        <p:spPr>
          <a:xfrm flipV="1">
            <a:off x="2322234" y="3393126"/>
            <a:ext cx="0" cy="11439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7" name="Oval 66"/>
          <p:cNvSpPr/>
          <p:nvPr/>
        </p:nvSpPr>
        <p:spPr>
          <a:xfrm>
            <a:off x="4451922" y="3317598"/>
            <a:ext cx="29871" cy="2638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8" name="Oval 67"/>
          <p:cNvSpPr/>
          <p:nvPr/>
        </p:nvSpPr>
        <p:spPr>
          <a:xfrm>
            <a:off x="4986174" y="3109376"/>
            <a:ext cx="29871" cy="2638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2" name="TextBox 71"/>
          <p:cNvSpPr txBox="1"/>
          <p:nvPr/>
        </p:nvSpPr>
        <p:spPr>
          <a:xfrm>
            <a:off x="6781641" y="2558975"/>
            <a:ext cx="356106" cy="184623"/>
          </a:xfrm>
          <a:prstGeom prst="rect">
            <a:avLst/>
          </a:prstGeom>
          <a:noFill/>
        </p:spPr>
        <p:txBody>
          <a:bodyPr wrap="none" rtlCol="0">
            <a:spAutoFit/>
          </a:bodyPr>
          <a:lstStyle/>
          <a:p>
            <a:r>
              <a:rPr lang="en-US" sz="600" dirty="0"/>
              <a:t>GND</a:t>
            </a:r>
            <a:endParaRPr lang="en-US" sz="600" baseline="-25000" dirty="0"/>
          </a:p>
        </p:txBody>
      </p:sp>
      <p:sp>
        <p:nvSpPr>
          <p:cNvPr id="73" name="Line 67"/>
          <p:cNvSpPr>
            <a:spLocks noChangeAspect="1" noChangeShapeType="1"/>
          </p:cNvSpPr>
          <p:nvPr/>
        </p:nvSpPr>
        <p:spPr bwMode="auto">
          <a:xfrm>
            <a:off x="5766993" y="4043472"/>
            <a:ext cx="0" cy="183378"/>
          </a:xfrm>
          <a:prstGeom prst="line">
            <a:avLst/>
          </a:prstGeom>
          <a:noFill/>
          <a:ln w="12700">
            <a:solidFill>
              <a:srgbClr val="000000"/>
            </a:solidFill>
            <a:round/>
            <a:headEnd/>
            <a:tailEnd type="none" w="sm" len="sm"/>
          </a:ln>
        </p:spPr>
        <p:txBody>
          <a:bodyPr/>
          <a:lstStyle/>
          <a:p>
            <a:endParaRPr lang="en-US" sz="1100"/>
          </a:p>
        </p:txBody>
      </p:sp>
      <p:sp>
        <p:nvSpPr>
          <p:cNvPr id="74" name="TextBox 73"/>
          <p:cNvSpPr txBox="1"/>
          <p:nvPr/>
        </p:nvSpPr>
        <p:spPr>
          <a:xfrm>
            <a:off x="4305892" y="2903504"/>
            <a:ext cx="283986" cy="184623"/>
          </a:xfrm>
          <a:prstGeom prst="rect">
            <a:avLst/>
          </a:prstGeom>
          <a:noFill/>
        </p:spPr>
        <p:txBody>
          <a:bodyPr wrap="none" rtlCol="0">
            <a:spAutoFit/>
          </a:bodyPr>
          <a:lstStyle/>
          <a:p>
            <a:r>
              <a:rPr lang="en-US" sz="600" dirty="0"/>
              <a:t>N2</a:t>
            </a:r>
            <a:endParaRPr lang="en-US" sz="600" baseline="-25000" dirty="0"/>
          </a:p>
        </p:txBody>
      </p:sp>
      <p:sp>
        <p:nvSpPr>
          <p:cNvPr id="76" name="TextBox 75"/>
          <p:cNvSpPr txBox="1"/>
          <p:nvPr/>
        </p:nvSpPr>
        <p:spPr>
          <a:xfrm>
            <a:off x="6612361" y="3718421"/>
            <a:ext cx="487521" cy="184623"/>
          </a:xfrm>
          <a:prstGeom prst="rect">
            <a:avLst/>
          </a:prstGeom>
          <a:noFill/>
        </p:spPr>
        <p:txBody>
          <a:bodyPr wrap="none" rtlCol="0">
            <a:spAutoFit/>
          </a:bodyPr>
          <a:lstStyle/>
          <a:p>
            <a:r>
              <a:rPr lang="en-US" sz="600" dirty="0"/>
              <a:t>V</a:t>
            </a:r>
            <a:r>
              <a:rPr lang="en-US" sz="600" baseline="-25000" dirty="0"/>
              <a:t>OUT,PRIM</a:t>
            </a:r>
          </a:p>
        </p:txBody>
      </p:sp>
      <p:cxnSp>
        <p:nvCxnSpPr>
          <p:cNvPr id="77" name="Straight Arrow Connector 76"/>
          <p:cNvCxnSpPr/>
          <p:nvPr/>
        </p:nvCxnSpPr>
        <p:spPr>
          <a:xfrm flipV="1">
            <a:off x="6876259" y="3378576"/>
            <a:ext cx="0" cy="11439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TextBox 77"/>
          <p:cNvSpPr txBox="1"/>
          <p:nvPr/>
        </p:nvSpPr>
        <p:spPr>
          <a:xfrm>
            <a:off x="4693301" y="2811208"/>
            <a:ext cx="492329" cy="184623"/>
          </a:xfrm>
          <a:prstGeom prst="rect">
            <a:avLst/>
          </a:prstGeom>
          <a:noFill/>
        </p:spPr>
        <p:txBody>
          <a:bodyPr wrap="none" rtlCol="0">
            <a:spAutoFit/>
          </a:bodyPr>
          <a:lstStyle/>
          <a:p>
            <a:r>
              <a:rPr lang="en-US" sz="600" dirty="0"/>
              <a:t>V</a:t>
            </a:r>
            <a:r>
              <a:rPr lang="en-US" sz="600" baseline="-25000" dirty="0"/>
              <a:t>OUT1,SEC</a:t>
            </a:r>
          </a:p>
        </p:txBody>
      </p:sp>
      <p:sp>
        <p:nvSpPr>
          <p:cNvPr id="80" name="TextBox 79"/>
          <p:cNvSpPr txBox="1"/>
          <p:nvPr/>
        </p:nvSpPr>
        <p:spPr>
          <a:xfrm>
            <a:off x="4261423" y="3393010"/>
            <a:ext cx="240716" cy="184623"/>
          </a:xfrm>
          <a:prstGeom prst="rect">
            <a:avLst/>
          </a:prstGeom>
          <a:noFill/>
        </p:spPr>
        <p:txBody>
          <a:bodyPr wrap="none" rtlCol="0">
            <a:spAutoFit/>
          </a:bodyPr>
          <a:lstStyle/>
          <a:p>
            <a:r>
              <a:rPr lang="en-US" sz="600"/>
              <a:t>N</a:t>
            </a:r>
            <a:endParaRPr lang="en-US" sz="600" baseline="-25000" dirty="0"/>
          </a:p>
        </p:txBody>
      </p:sp>
      <p:pic>
        <p:nvPicPr>
          <p:cNvPr id="151"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673521" y="3232696"/>
            <a:ext cx="3201797" cy="24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761426" y="2852996"/>
            <a:ext cx="928244" cy="369247"/>
          </a:xfrm>
          <a:prstGeom prst="rect">
            <a:avLst/>
          </a:prstGeom>
          <a:noFill/>
        </p:spPr>
        <p:txBody>
          <a:bodyPr wrap="none" rtlCol="0">
            <a:spAutoFit/>
          </a:bodyPr>
          <a:lstStyle/>
          <a:p>
            <a:r>
              <a:rPr lang="en-US" b="1" dirty="0">
                <a:solidFill>
                  <a:schemeClr val="tx2">
                    <a:lumMod val="60000"/>
                    <a:lumOff val="40000"/>
                  </a:schemeClr>
                </a:solidFill>
              </a:rPr>
              <a:t>A6986I</a:t>
            </a:r>
          </a:p>
        </p:txBody>
      </p:sp>
      <p:cxnSp>
        <p:nvCxnSpPr>
          <p:cNvPr id="155" name="Elbow Connector 154"/>
          <p:cNvCxnSpPr>
            <a:stCxn id="50" idx="1"/>
          </p:cNvCxnSpPr>
          <p:nvPr/>
        </p:nvCxnSpPr>
        <p:spPr>
          <a:xfrm rot="16200000" flipH="1">
            <a:off x="7698867" y="1263780"/>
            <a:ext cx="1512600" cy="3558047"/>
          </a:xfrm>
          <a:prstGeom prst="bentConnector4">
            <a:avLst>
              <a:gd name="adj1" fmla="val 0"/>
              <a:gd name="adj2" fmla="val 104446"/>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Elbow Connector 164"/>
          <p:cNvCxnSpPr/>
          <p:nvPr/>
        </p:nvCxnSpPr>
        <p:spPr>
          <a:xfrm rot="16200000" flipH="1">
            <a:off x="8004638" y="1718973"/>
            <a:ext cx="901059" cy="3558046"/>
          </a:xfrm>
          <a:prstGeom prst="bentConnector4">
            <a:avLst>
              <a:gd name="adj1" fmla="val -1812"/>
              <a:gd name="adj2" fmla="val 10291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Elbow Connector 173"/>
          <p:cNvCxnSpPr>
            <a:stCxn id="37" idx="0"/>
          </p:cNvCxnSpPr>
          <p:nvPr/>
        </p:nvCxnSpPr>
        <p:spPr>
          <a:xfrm rot="16200000" flipH="1">
            <a:off x="7055511" y="2899525"/>
            <a:ext cx="126728" cy="1101086"/>
          </a:xfrm>
          <a:prstGeom prst="bentConnector4">
            <a:avLst>
              <a:gd name="adj1" fmla="val -115605"/>
              <a:gd name="adj2" fmla="val 50000"/>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a:off x="7110882" y="3210707"/>
            <a:ext cx="434633" cy="338476"/>
          </a:xfrm>
          <a:prstGeom prst="rect">
            <a:avLst/>
          </a:prstGeom>
          <a:noFill/>
        </p:spPr>
        <p:txBody>
          <a:bodyPr wrap="none" rtlCol="0">
            <a:spAutoFit/>
          </a:bodyPr>
          <a:lstStyle/>
          <a:p>
            <a:r>
              <a:rPr lang="en-US" sz="1600" dirty="0">
                <a:solidFill>
                  <a:schemeClr val="tx2">
                    <a:lumMod val="60000"/>
                    <a:lumOff val="40000"/>
                  </a:schemeClr>
                </a:solidFill>
              </a:rPr>
              <a:t>5V</a:t>
            </a:r>
          </a:p>
        </p:txBody>
      </p:sp>
      <p:sp>
        <p:nvSpPr>
          <p:cNvPr id="179" name="TextBox 178"/>
          <p:cNvSpPr txBox="1"/>
          <p:nvPr/>
        </p:nvSpPr>
        <p:spPr>
          <a:xfrm>
            <a:off x="7471330" y="2293493"/>
            <a:ext cx="441044" cy="338476"/>
          </a:xfrm>
          <a:prstGeom prst="rect">
            <a:avLst/>
          </a:prstGeom>
          <a:noFill/>
        </p:spPr>
        <p:txBody>
          <a:bodyPr wrap="none" rtlCol="0">
            <a:spAutoFit/>
          </a:bodyPr>
          <a:lstStyle/>
          <a:p>
            <a:r>
              <a:rPr lang="en-US" sz="1600" dirty="0">
                <a:solidFill>
                  <a:srgbClr val="B9CE02"/>
                </a:solidFill>
              </a:rPr>
              <a:t>+V</a:t>
            </a:r>
          </a:p>
        </p:txBody>
      </p:sp>
      <p:sp>
        <p:nvSpPr>
          <p:cNvPr id="180" name="TextBox 179"/>
          <p:cNvSpPr txBox="1"/>
          <p:nvPr/>
        </p:nvSpPr>
        <p:spPr>
          <a:xfrm>
            <a:off x="7455245" y="2734266"/>
            <a:ext cx="389760" cy="338476"/>
          </a:xfrm>
          <a:prstGeom prst="rect">
            <a:avLst/>
          </a:prstGeom>
          <a:noFill/>
        </p:spPr>
        <p:txBody>
          <a:bodyPr wrap="none" rtlCol="0">
            <a:spAutoFit/>
          </a:bodyPr>
          <a:lstStyle/>
          <a:p>
            <a:r>
              <a:rPr lang="en-US" sz="1600" dirty="0">
                <a:solidFill>
                  <a:srgbClr val="FF0000"/>
                </a:solidFill>
              </a:rPr>
              <a:t>-V</a:t>
            </a:r>
          </a:p>
        </p:txBody>
      </p:sp>
      <p:pic>
        <p:nvPicPr>
          <p:cNvPr id="181" name="Content Placeholder 9"/>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4888959" y="5210090"/>
            <a:ext cx="4092529" cy="1479602"/>
          </a:xfrm>
        </p:spPr>
      </p:pic>
      <p:sp>
        <p:nvSpPr>
          <p:cNvPr id="182" name="TextBox 181"/>
          <p:cNvSpPr txBox="1"/>
          <p:nvPr/>
        </p:nvSpPr>
        <p:spPr>
          <a:xfrm>
            <a:off x="3698238" y="4903751"/>
            <a:ext cx="3441684" cy="338476"/>
          </a:xfrm>
          <a:prstGeom prst="rect">
            <a:avLst/>
          </a:prstGeom>
          <a:noFill/>
        </p:spPr>
        <p:txBody>
          <a:bodyPr wrap="none" rtlCol="0">
            <a:spAutoFit/>
          </a:bodyPr>
          <a:lstStyle/>
          <a:p>
            <a:r>
              <a:rPr lang="en-US" sz="1600" i="1" dirty="0">
                <a:solidFill>
                  <a:schemeClr val="tx2">
                    <a:lumMod val="60000"/>
                    <a:lumOff val="40000"/>
                  </a:schemeClr>
                </a:solidFill>
              </a:rPr>
              <a:t>Gate Driver GALVANIC ISOLATION</a:t>
            </a:r>
          </a:p>
        </p:txBody>
      </p:sp>
      <p:cxnSp>
        <p:nvCxnSpPr>
          <p:cNvPr id="184" name="Straight Arrow Connector 183"/>
          <p:cNvCxnSpPr>
            <a:stCxn id="182" idx="2"/>
          </p:cNvCxnSpPr>
          <p:nvPr/>
        </p:nvCxnSpPr>
        <p:spPr>
          <a:xfrm>
            <a:off x="5419080" y="5242227"/>
            <a:ext cx="1027635" cy="364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stCxn id="175" idx="0"/>
          </p:cNvCxnSpPr>
          <p:nvPr/>
        </p:nvCxnSpPr>
        <p:spPr>
          <a:xfrm flipH="1" flipV="1">
            <a:off x="4652611" y="3286611"/>
            <a:ext cx="93164" cy="131404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rot="16200000">
            <a:off x="7091065" y="2287582"/>
            <a:ext cx="114404" cy="188659"/>
            <a:chOff x="448910" y="3648472"/>
            <a:chExt cx="274882" cy="310938"/>
          </a:xfrm>
        </p:grpSpPr>
        <p:grpSp>
          <p:nvGrpSpPr>
            <p:cNvPr id="148" name="Group 83"/>
            <p:cNvGrpSpPr>
              <a:grpSpLocks noChangeAspect="1"/>
            </p:cNvGrpSpPr>
            <p:nvPr/>
          </p:nvGrpSpPr>
          <p:grpSpPr bwMode="auto">
            <a:xfrm rot="5400000">
              <a:off x="476478" y="3677670"/>
              <a:ext cx="183160" cy="238296"/>
              <a:chOff x="1302" y="2563"/>
              <a:chExt cx="90" cy="95"/>
            </a:xfrm>
          </p:grpSpPr>
          <p:sp>
            <p:nvSpPr>
              <p:cNvPr id="149" name="AutoShape 84"/>
              <p:cNvSpPr>
                <a:spLocks noChangeAspect="1" noChangeArrowheads="1"/>
              </p:cNvSpPr>
              <p:nvPr/>
            </p:nvSpPr>
            <p:spPr bwMode="auto">
              <a:xfrm>
                <a:off x="1302" y="2568"/>
                <a:ext cx="84" cy="9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sz="1100"/>
              </a:p>
            </p:txBody>
          </p:sp>
          <p:sp>
            <p:nvSpPr>
              <p:cNvPr id="150" name="Line 85"/>
              <p:cNvSpPr>
                <a:spLocks noChangeAspect="1" noChangeShapeType="1"/>
              </p:cNvSpPr>
              <p:nvPr/>
            </p:nvSpPr>
            <p:spPr bwMode="auto">
              <a:xfrm>
                <a:off x="1309" y="2563"/>
                <a:ext cx="83" cy="0"/>
              </a:xfrm>
              <a:prstGeom prst="line">
                <a:avLst/>
              </a:prstGeom>
              <a:noFill/>
              <a:ln w="28575">
                <a:solidFill>
                  <a:schemeClr val="tx1"/>
                </a:solidFill>
                <a:miter lim="800000"/>
                <a:headEnd/>
                <a:tailEnd/>
              </a:ln>
            </p:spPr>
            <p:txBody>
              <a:bodyPr wrap="none"/>
              <a:lstStyle/>
              <a:p>
                <a:endParaRPr lang="en-US" sz="1100"/>
              </a:p>
            </p:txBody>
          </p:sp>
        </p:grpSp>
        <p:cxnSp>
          <p:nvCxnSpPr>
            <p:cNvPr id="7" name="Straight Connector 6"/>
            <p:cNvCxnSpPr/>
            <p:nvPr/>
          </p:nvCxnSpPr>
          <p:spPr>
            <a:xfrm flipV="1">
              <a:off x="683419" y="3648472"/>
              <a:ext cx="40373" cy="86122"/>
            </a:xfrm>
            <a:prstGeom prst="line">
              <a:avLst/>
            </a:prstGeom>
            <a:ln w="28575"/>
          </p:spPr>
          <p:style>
            <a:lnRef idx="1">
              <a:schemeClr val="dk1"/>
            </a:lnRef>
            <a:fillRef idx="0">
              <a:schemeClr val="dk1"/>
            </a:fillRef>
            <a:effectRef idx="0">
              <a:schemeClr val="dk1"/>
            </a:effectRef>
            <a:fontRef idx="minor">
              <a:schemeClr val="tx1"/>
            </a:fontRef>
          </p:style>
        </p:cxnSp>
        <p:cxnSp>
          <p:nvCxnSpPr>
            <p:cNvPr id="153" name="Straight Connector 152"/>
            <p:cNvCxnSpPr/>
            <p:nvPr/>
          </p:nvCxnSpPr>
          <p:spPr>
            <a:xfrm flipV="1">
              <a:off x="667698" y="3878010"/>
              <a:ext cx="28618" cy="8140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54" name="Group 153"/>
          <p:cNvGrpSpPr/>
          <p:nvPr/>
        </p:nvGrpSpPr>
        <p:grpSpPr>
          <a:xfrm rot="16200000">
            <a:off x="7091066" y="2662312"/>
            <a:ext cx="114404" cy="188659"/>
            <a:chOff x="448910" y="3648472"/>
            <a:chExt cx="274882" cy="310938"/>
          </a:xfrm>
        </p:grpSpPr>
        <p:grpSp>
          <p:nvGrpSpPr>
            <p:cNvPr id="156" name="Group 83"/>
            <p:cNvGrpSpPr>
              <a:grpSpLocks noChangeAspect="1"/>
            </p:cNvGrpSpPr>
            <p:nvPr/>
          </p:nvGrpSpPr>
          <p:grpSpPr bwMode="auto">
            <a:xfrm rot="5400000">
              <a:off x="476478" y="3677670"/>
              <a:ext cx="183160" cy="238296"/>
              <a:chOff x="1302" y="2563"/>
              <a:chExt cx="90" cy="95"/>
            </a:xfrm>
          </p:grpSpPr>
          <p:sp>
            <p:nvSpPr>
              <p:cNvPr id="159" name="AutoShape 84"/>
              <p:cNvSpPr>
                <a:spLocks noChangeAspect="1" noChangeArrowheads="1"/>
              </p:cNvSpPr>
              <p:nvPr/>
            </p:nvSpPr>
            <p:spPr bwMode="auto">
              <a:xfrm>
                <a:off x="1302" y="2568"/>
                <a:ext cx="84" cy="9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sz="1100"/>
              </a:p>
            </p:txBody>
          </p:sp>
          <p:sp>
            <p:nvSpPr>
              <p:cNvPr id="160" name="Line 85"/>
              <p:cNvSpPr>
                <a:spLocks noChangeAspect="1" noChangeShapeType="1"/>
              </p:cNvSpPr>
              <p:nvPr/>
            </p:nvSpPr>
            <p:spPr bwMode="auto">
              <a:xfrm>
                <a:off x="1309" y="2563"/>
                <a:ext cx="83" cy="0"/>
              </a:xfrm>
              <a:prstGeom prst="line">
                <a:avLst/>
              </a:prstGeom>
              <a:noFill/>
              <a:ln w="28575">
                <a:solidFill>
                  <a:schemeClr val="tx1"/>
                </a:solidFill>
                <a:miter lim="800000"/>
                <a:headEnd/>
                <a:tailEnd/>
              </a:ln>
            </p:spPr>
            <p:txBody>
              <a:bodyPr wrap="none"/>
              <a:lstStyle/>
              <a:p>
                <a:endParaRPr lang="en-US" sz="1100"/>
              </a:p>
            </p:txBody>
          </p:sp>
        </p:grpSp>
        <p:cxnSp>
          <p:nvCxnSpPr>
            <p:cNvPr id="157" name="Straight Connector 156"/>
            <p:cNvCxnSpPr/>
            <p:nvPr/>
          </p:nvCxnSpPr>
          <p:spPr>
            <a:xfrm flipV="1">
              <a:off x="683419" y="3648472"/>
              <a:ext cx="40373" cy="86122"/>
            </a:xfrm>
            <a:prstGeom prst="line">
              <a:avLst/>
            </a:prstGeom>
            <a:ln w="28575"/>
          </p:spPr>
          <p:style>
            <a:lnRef idx="1">
              <a:schemeClr val="dk1"/>
            </a:lnRef>
            <a:fillRef idx="0">
              <a:schemeClr val="dk1"/>
            </a:fillRef>
            <a:effectRef idx="0">
              <a:schemeClr val="dk1"/>
            </a:effectRef>
            <a:fontRef idx="minor">
              <a:schemeClr val="tx1"/>
            </a:fontRef>
          </p:style>
        </p:cxnSp>
        <p:cxnSp>
          <p:nvCxnSpPr>
            <p:cNvPr id="158" name="Straight Connector 157"/>
            <p:cNvCxnSpPr/>
            <p:nvPr/>
          </p:nvCxnSpPr>
          <p:spPr>
            <a:xfrm flipV="1">
              <a:off x="667698" y="3878010"/>
              <a:ext cx="28618" cy="81400"/>
            </a:xfrm>
            <a:prstGeom prst="line">
              <a:avLst/>
            </a:prstGeom>
            <a:ln w="28575"/>
          </p:spPr>
          <p:style>
            <a:lnRef idx="1">
              <a:schemeClr val="dk1"/>
            </a:lnRef>
            <a:fillRef idx="0">
              <a:schemeClr val="dk1"/>
            </a:fillRef>
            <a:effectRef idx="0">
              <a:schemeClr val="dk1"/>
            </a:effectRef>
            <a:fontRef idx="minor">
              <a:schemeClr val="tx1"/>
            </a:fontRef>
          </p:style>
        </p:cxnSp>
      </p:grpSp>
      <p:sp>
        <p:nvSpPr>
          <p:cNvPr id="161" name="Line 14"/>
          <p:cNvSpPr>
            <a:spLocks noChangeAspect="1" noChangeShapeType="1"/>
          </p:cNvSpPr>
          <p:nvPr/>
        </p:nvSpPr>
        <p:spPr bwMode="auto">
          <a:xfrm flipV="1">
            <a:off x="6546920" y="2546992"/>
            <a:ext cx="610985" cy="0"/>
          </a:xfrm>
          <a:prstGeom prst="line">
            <a:avLst/>
          </a:prstGeom>
          <a:noFill/>
          <a:ln w="9525">
            <a:solidFill>
              <a:schemeClr val="tx1"/>
            </a:solidFill>
            <a:miter lim="800000"/>
            <a:headEnd type="none" w="sm" len="sm"/>
            <a:tailEnd type="none" w="sm" len="sm"/>
          </a:ln>
        </p:spPr>
        <p:txBody>
          <a:bodyPr wrap="none"/>
          <a:lstStyle/>
          <a:p>
            <a:endParaRPr lang="en-US" sz="1100"/>
          </a:p>
        </p:txBody>
      </p:sp>
      <p:sp>
        <p:nvSpPr>
          <p:cNvPr id="162" name="Oval 161"/>
          <p:cNvSpPr/>
          <p:nvPr/>
        </p:nvSpPr>
        <p:spPr>
          <a:xfrm>
            <a:off x="7205532" y="2549458"/>
            <a:ext cx="29871" cy="2638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7" name="Line 11"/>
          <p:cNvSpPr>
            <a:spLocks noChangeAspect="1" noChangeShapeType="1"/>
          </p:cNvSpPr>
          <p:nvPr/>
        </p:nvSpPr>
        <p:spPr bwMode="auto">
          <a:xfrm flipV="1">
            <a:off x="7147436" y="2276196"/>
            <a:ext cx="0" cy="72532"/>
          </a:xfrm>
          <a:prstGeom prst="line">
            <a:avLst/>
          </a:prstGeom>
          <a:noFill/>
          <a:ln w="12700">
            <a:solidFill>
              <a:srgbClr val="000000"/>
            </a:solidFill>
            <a:round/>
            <a:headEnd/>
            <a:tailEnd type="oval" w="sm" len="sm"/>
          </a:ln>
        </p:spPr>
        <p:txBody>
          <a:bodyPr/>
          <a:lstStyle/>
          <a:p>
            <a:endParaRPr lang="en-US" sz="1100"/>
          </a:p>
        </p:txBody>
      </p:sp>
      <p:sp>
        <p:nvSpPr>
          <p:cNvPr id="168" name="Line 67"/>
          <p:cNvSpPr>
            <a:spLocks noChangeAspect="1" noChangeShapeType="1"/>
          </p:cNvSpPr>
          <p:nvPr/>
        </p:nvSpPr>
        <p:spPr bwMode="auto">
          <a:xfrm>
            <a:off x="7145380" y="2397433"/>
            <a:ext cx="0" cy="122995"/>
          </a:xfrm>
          <a:prstGeom prst="line">
            <a:avLst/>
          </a:prstGeom>
          <a:noFill/>
          <a:ln w="12700">
            <a:solidFill>
              <a:srgbClr val="000000"/>
            </a:solidFill>
            <a:round/>
            <a:headEnd/>
            <a:tailEnd type="oval" w="sm" len="sm"/>
          </a:ln>
        </p:spPr>
        <p:txBody>
          <a:bodyPr/>
          <a:lstStyle/>
          <a:p>
            <a:endParaRPr lang="en-US" sz="1100"/>
          </a:p>
        </p:txBody>
      </p:sp>
      <p:sp>
        <p:nvSpPr>
          <p:cNvPr id="172" name="Line 67"/>
          <p:cNvSpPr>
            <a:spLocks noChangeAspect="1" noChangeShapeType="1"/>
          </p:cNvSpPr>
          <p:nvPr/>
        </p:nvSpPr>
        <p:spPr bwMode="auto">
          <a:xfrm>
            <a:off x="7157904" y="2815211"/>
            <a:ext cx="0" cy="212868"/>
          </a:xfrm>
          <a:prstGeom prst="line">
            <a:avLst/>
          </a:prstGeom>
          <a:noFill/>
          <a:ln w="12700">
            <a:solidFill>
              <a:srgbClr val="000000"/>
            </a:solidFill>
            <a:round/>
            <a:headEnd/>
            <a:tailEnd type="oval" w="sm" len="sm"/>
          </a:ln>
        </p:spPr>
        <p:txBody>
          <a:bodyPr/>
          <a:lstStyle/>
          <a:p>
            <a:endParaRPr lang="en-US" sz="1100"/>
          </a:p>
        </p:txBody>
      </p:sp>
      <p:sp>
        <p:nvSpPr>
          <p:cNvPr id="173" name="Line 18"/>
          <p:cNvSpPr>
            <a:spLocks noChangeAspect="1" noChangeShapeType="1"/>
          </p:cNvSpPr>
          <p:nvPr/>
        </p:nvSpPr>
        <p:spPr bwMode="auto">
          <a:xfrm>
            <a:off x="7146299" y="2509978"/>
            <a:ext cx="0" cy="230614"/>
          </a:xfrm>
          <a:prstGeom prst="line">
            <a:avLst/>
          </a:prstGeom>
          <a:noFill/>
          <a:ln w="9525">
            <a:solidFill>
              <a:schemeClr val="tx1"/>
            </a:solidFill>
            <a:miter lim="800000"/>
            <a:headEnd/>
            <a:tailEnd/>
          </a:ln>
        </p:spPr>
        <p:txBody>
          <a:bodyPr wrap="none"/>
          <a:lstStyle/>
          <a:p>
            <a:endParaRPr lang="en-US" sz="1100"/>
          </a:p>
        </p:txBody>
      </p:sp>
      <p:sp>
        <p:nvSpPr>
          <p:cNvPr id="175" name="TextBox 174"/>
          <p:cNvSpPr txBox="1"/>
          <p:nvPr/>
        </p:nvSpPr>
        <p:spPr>
          <a:xfrm>
            <a:off x="3214301" y="4600659"/>
            <a:ext cx="3062950" cy="338476"/>
          </a:xfrm>
          <a:prstGeom prst="rect">
            <a:avLst/>
          </a:prstGeom>
          <a:noFill/>
        </p:spPr>
        <p:txBody>
          <a:bodyPr wrap="none" rtlCol="0">
            <a:spAutoFit/>
          </a:bodyPr>
          <a:lstStyle/>
          <a:p>
            <a:r>
              <a:rPr lang="en-US" sz="1600" i="1" dirty="0">
                <a:solidFill>
                  <a:schemeClr val="accent2">
                    <a:lumMod val="75000"/>
                  </a:schemeClr>
                </a:solidFill>
              </a:rPr>
              <a:t>Power Supply galvanic isolation</a:t>
            </a:r>
          </a:p>
        </p:txBody>
      </p:sp>
      <p:sp>
        <p:nvSpPr>
          <p:cNvPr id="49" name="Rectangle 48"/>
          <p:cNvSpPr/>
          <p:nvPr/>
        </p:nvSpPr>
        <p:spPr>
          <a:xfrm rot="16200000">
            <a:off x="9499835" y="3747286"/>
            <a:ext cx="1002617" cy="2053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lumMod val="60000"/>
                    <a:lumOff val="40000"/>
                  </a:schemeClr>
                </a:solidFill>
              </a:rPr>
              <a:t>Gate Driver</a:t>
            </a:r>
          </a:p>
        </p:txBody>
      </p:sp>
      <p:sp>
        <p:nvSpPr>
          <p:cNvPr id="176" name="Rectangle 175"/>
          <p:cNvSpPr/>
          <p:nvPr/>
        </p:nvSpPr>
        <p:spPr>
          <a:xfrm rot="16200000">
            <a:off x="9482716" y="5003257"/>
            <a:ext cx="1002617" cy="2053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lumMod val="60000"/>
                    <a:lumOff val="40000"/>
                  </a:schemeClr>
                </a:solidFill>
              </a:rPr>
              <a:t>Gate Driver</a:t>
            </a:r>
          </a:p>
        </p:txBody>
      </p:sp>
      <p:cxnSp>
        <p:nvCxnSpPr>
          <p:cNvPr id="53" name="Straight Arrow Connector 52"/>
          <p:cNvCxnSpPr>
            <a:stCxn id="162" idx="7"/>
          </p:cNvCxnSpPr>
          <p:nvPr/>
        </p:nvCxnSpPr>
        <p:spPr>
          <a:xfrm flipV="1">
            <a:off x="7231028" y="2312462"/>
            <a:ext cx="238417" cy="240861"/>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77" name="Straight Arrow Connector 176"/>
          <p:cNvCxnSpPr>
            <a:stCxn id="162" idx="5"/>
            <a:endCxn id="180" idx="1"/>
          </p:cNvCxnSpPr>
          <p:nvPr/>
        </p:nvCxnSpPr>
        <p:spPr>
          <a:xfrm>
            <a:off x="7231029" y="2571981"/>
            <a:ext cx="224217" cy="331524"/>
          </a:xfrm>
          <a:prstGeom prst="straightConnector1">
            <a:avLst/>
          </a:prstGeom>
          <a:ln>
            <a:solidFill>
              <a:srgbClr val="FF0000"/>
            </a:solidFill>
            <a:tailEnd type="triangle"/>
          </a:ln>
        </p:spPr>
        <p:style>
          <a:lnRef idx="1">
            <a:schemeClr val="accent5"/>
          </a:lnRef>
          <a:fillRef idx="0">
            <a:schemeClr val="accent5"/>
          </a:fillRef>
          <a:effectRef idx="0">
            <a:schemeClr val="accent5"/>
          </a:effectRef>
          <a:fontRef idx="minor">
            <a:schemeClr val="tx1"/>
          </a:fontRef>
        </p:style>
      </p:cxnSp>
      <p:sp>
        <p:nvSpPr>
          <p:cNvPr id="163" name="Rectangle 162">
            <a:extLst>
              <a:ext uri="{FF2B5EF4-FFF2-40B4-BE49-F238E27FC236}">
                <a16:creationId xmlns:a16="http://schemas.microsoft.com/office/drawing/2014/main" id="{7BC731E6-AFA9-4A93-8E15-709CB6BC4614}"/>
              </a:ext>
            </a:extLst>
          </p:cNvPr>
          <p:cNvSpPr/>
          <p:nvPr/>
        </p:nvSpPr>
        <p:spPr>
          <a:xfrm>
            <a:off x="0" y="1308100"/>
            <a:ext cx="8976360" cy="777240"/>
          </a:xfrm>
          <a:prstGeom prst="rect">
            <a:avLst/>
          </a:prstGeom>
          <a:solidFill>
            <a:srgbClr val="03234B"/>
          </a:solidFill>
        </p:spPr>
        <p:txBody>
          <a:bodyPr wrap="square" lIns="393700" tIns="0" rIns="127000" bIns="0" anchor="ctr" anchorCtr="0">
            <a:noAutofit/>
          </a:bodyPr>
          <a:lstStyle/>
          <a:p>
            <a:pPr defTabSz="1217160">
              <a:defRPr/>
            </a:pPr>
            <a:r>
              <a:rPr lang="en-US" sz="2000" b="1" dirty="0">
                <a:solidFill>
                  <a:prstClr val="white"/>
                </a:solidFill>
              </a:rPr>
              <a:t>Two isolated outputs to have positive and negative voltage</a:t>
            </a:r>
          </a:p>
        </p:txBody>
      </p:sp>
      <p:pic>
        <p:nvPicPr>
          <p:cNvPr id="164" name="Picture Placeholder 10" descr="A close up of a logo&#10;&#10;Description automatically generated">
            <a:extLst>
              <a:ext uri="{FF2B5EF4-FFF2-40B4-BE49-F238E27FC236}">
                <a16:creationId xmlns:a16="http://schemas.microsoft.com/office/drawing/2014/main" id="{5097EF2E-8167-4519-B26D-957537AA4B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160769"/>
            <a:ext cx="1493203" cy="1630523"/>
          </a:xfrm>
          <a:prstGeom prst="rect">
            <a:avLst/>
          </a:prstGeom>
        </p:spPr>
      </p:pic>
    </p:spTree>
    <p:extLst>
      <p:ext uri="{BB962C8B-B14F-4D97-AF65-F5344CB8AC3E}">
        <p14:creationId xmlns:p14="http://schemas.microsoft.com/office/powerpoint/2010/main" val="4228881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1217769">
              <a:defRPr/>
            </a:pPr>
            <a:fld id="{5B31B9E4-8E4D-4C86-BFD7-412B282B373B}" type="slidenum">
              <a:rPr lang="fr-FR" sz="1599">
                <a:solidFill>
                  <a:prstClr val="white"/>
                </a:solidFill>
              </a:rPr>
              <a:pPr defTabSz="1217769">
                <a:defRPr/>
              </a:pPr>
              <a:t>4</a:t>
            </a:fld>
            <a:endParaRPr lang="fr-FR" sz="1599">
              <a:solidFill>
                <a:prstClr val="white"/>
              </a:solidFill>
            </a:endParaRPr>
          </a:p>
        </p:txBody>
      </p:sp>
      <p:pic>
        <p:nvPicPr>
          <p:cNvPr id="4" name="Picture 3"/>
          <p:cNvPicPr>
            <a:picLocks noChangeAspect="1"/>
          </p:cNvPicPr>
          <p:nvPr/>
        </p:nvPicPr>
        <p:blipFill>
          <a:blip r:embed="rId3"/>
          <a:stretch>
            <a:fillRect/>
          </a:stretch>
        </p:blipFill>
        <p:spPr>
          <a:xfrm>
            <a:off x="87162" y="4143375"/>
            <a:ext cx="5622584" cy="1530439"/>
          </a:xfrm>
          <a:prstGeom prst="rect">
            <a:avLst/>
          </a:prstGeom>
        </p:spPr>
      </p:pic>
      <p:pic>
        <p:nvPicPr>
          <p:cNvPr id="9" name="Picture 8"/>
          <p:cNvPicPr>
            <a:picLocks noChangeAspect="1"/>
          </p:cNvPicPr>
          <p:nvPr/>
        </p:nvPicPr>
        <p:blipFill>
          <a:blip r:embed="rId4"/>
          <a:stretch>
            <a:fillRect/>
          </a:stretch>
        </p:blipFill>
        <p:spPr>
          <a:xfrm>
            <a:off x="6257755" y="2991431"/>
            <a:ext cx="5748749" cy="2682383"/>
          </a:xfrm>
          <a:prstGeom prst="rect">
            <a:avLst/>
          </a:prstGeom>
        </p:spPr>
      </p:pic>
      <p:sp>
        <p:nvSpPr>
          <p:cNvPr id="10" name="Right Arrow 9"/>
          <p:cNvSpPr/>
          <p:nvPr/>
        </p:nvSpPr>
        <p:spPr>
          <a:xfrm>
            <a:off x="5809405" y="4443474"/>
            <a:ext cx="457081" cy="930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84" name="Rectangle 183"/>
          <p:cNvSpPr/>
          <p:nvPr/>
        </p:nvSpPr>
        <p:spPr>
          <a:xfrm>
            <a:off x="-22832" y="2176153"/>
            <a:ext cx="8131491" cy="830997"/>
          </a:xfrm>
          <a:prstGeom prst="rect">
            <a:avLst/>
          </a:prstGeom>
        </p:spPr>
        <p:txBody>
          <a:bodyPr wrap="square">
            <a:spAutoFit/>
          </a:bodyPr>
          <a:lstStyle/>
          <a:p>
            <a:pPr marL="285464" defTabSz="1217769">
              <a:spcBef>
                <a:spcPts val="1000"/>
              </a:spcBef>
              <a:defRPr/>
            </a:pPr>
            <a:r>
              <a:rPr lang="en-US" sz="1600" dirty="0"/>
              <a:t>To achieve galvanic isolation, safety, and enhanced noise immunity, the secondary side is electrically isolated from the primary side in isolated DC/DC converters. This isolation applies to both power stage and control circuitry.</a:t>
            </a:r>
          </a:p>
        </p:txBody>
      </p:sp>
      <p:sp>
        <p:nvSpPr>
          <p:cNvPr id="13" name="Title 6">
            <a:extLst>
              <a:ext uri="{FF2B5EF4-FFF2-40B4-BE49-F238E27FC236}">
                <a16:creationId xmlns:a16="http://schemas.microsoft.com/office/drawing/2014/main" id="{7A59069B-26FC-412A-B6E1-5ECCA29DD22A}"/>
              </a:ext>
            </a:extLst>
          </p:cNvPr>
          <p:cNvSpPr>
            <a:spLocks noGrp="1"/>
          </p:cNvSpPr>
          <p:nvPr>
            <p:ph type="title"/>
          </p:nvPr>
        </p:nvSpPr>
        <p:spPr>
          <a:xfrm>
            <a:off x="300038" y="0"/>
            <a:ext cx="11609387" cy="1304925"/>
          </a:xfrm>
        </p:spPr>
        <p:txBody>
          <a:bodyPr/>
          <a:lstStyle/>
          <a:p>
            <a:r>
              <a:rPr lang="it-IT" dirty="0" err="1"/>
              <a:t>Isolated</a:t>
            </a:r>
            <a:r>
              <a:rPr lang="it-IT" dirty="0"/>
              <a:t> Buck Converter</a:t>
            </a:r>
            <a:endParaRPr lang="en-US" dirty="0"/>
          </a:p>
        </p:txBody>
      </p:sp>
      <p:sp>
        <p:nvSpPr>
          <p:cNvPr id="15" name="TextBox 14">
            <a:extLst>
              <a:ext uri="{FF2B5EF4-FFF2-40B4-BE49-F238E27FC236}">
                <a16:creationId xmlns:a16="http://schemas.microsoft.com/office/drawing/2014/main" id="{2B843ECC-FF61-4077-A53D-8E84324E702B}"/>
              </a:ext>
            </a:extLst>
          </p:cNvPr>
          <p:cNvSpPr txBox="1"/>
          <p:nvPr/>
        </p:nvSpPr>
        <p:spPr>
          <a:xfrm>
            <a:off x="1797342" y="3429000"/>
            <a:ext cx="2531378" cy="369332"/>
          </a:xfrm>
          <a:prstGeom prst="rect">
            <a:avLst/>
          </a:prstGeom>
          <a:noFill/>
        </p:spPr>
        <p:txBody>
          <a:bodyPr wrap="square">
            <a:spAutoFit/>
          </a:bodyPr>
          <a:lstStyle/>
          <a:p>
            <a:r>
              <a:rPr lang="en-US" sz="1800" b="1" dirty="0"/>
              <a:t>BUCK CONVERTER</a:t>
            </a:r>
            <a:endParaRPr lang="en-US" b="1" dirty="0"/>
          </a:p>
        </p:txBody>
      </p:sp>
      <p:sp>
        <p:nvSpPr>
          <p:cNvPr id="8" name="TextBox 7">
            <a:extLst>
              <a:ext uri="{FF2B5EF4-FFF2-40B4-BE49-F238E27FC236}">
                <a16:creationId xmlns:a16="http://schemas.microsoft.com/office/drawing/2014/main" id="{CAA1E1D4-1278-4610-8C7A-12DBA9CBA742}"/>
              </a:ext>
            </a:extLst>
          </p:cNvPr>
          <p:cNvSpPr txBox="1"/>
          <p:nvPr/>
        </p:nvSpPr>
        <p:spPr>
          <a:xfrm>
            <a:off x="6627303" y="3489121"/>
            <a:ext cx="2962713" cy="369332"/>
          </a:xfrm>
          <a:prstGeom prst="rect">
            <a:avLst/>
          </a:prstGeom>
          <a:noFill/>
        </p:spPr>
        <p:txBody>
          <a:bodyPr wrap="square">
            <a:spAutoFit/>
          </a:bodyPr>
          <a:lstStyle/>
          <a:p>
            <a:r>
              <a:rPr lang="en-US" sz="1800" b="1" dirty="0"/>
              <a:t>ISO-BUCK CONVERTER</a:t>
            </a:r>
            <a:endParaRPr lang="en-US" b="1" dirty="0"/>
          </a:p>
        </p:txBody>
      </p:sp>
      <p:sp>
        <p:nvSpPr>
          <p:cNvPr id="19" name="TextBox 18">
            <a:extLst>
              <a:ext uri="{FF2B5EF4-FFF2-40B4-BE49-F238E27FC236}">
                <a16:creationId xmlns:a16="http://schemas.microsoft.com/office/drawing/2014/main" id="{DD94FE29-B198-4498-8CF9-5D559D3B2038}"/>
              </a:ext>
            </a:extLst>
          </p:cNvPr>
          <p:cNvSpPr txBox="1"/>
          <p:nvPr/>
        </p:nvSpPr>
        <p:spPr>
          <a:xfrm>
            <a:off x="9358632" y="4723928"/>
            <a:ext cx="1656113" cy="369332"/>
          </a:xfrm>
          <a:prstGeom prst="rect">
            <a:avLst/>
          </a:prstGeom>
          <a:noFill/>
        </p:spPr>
        <p:txBody>
          <a:bodyPr wrap="square">
            <a:spAutoFit/>
          </a:bodyPr>
          <a:lstStyle/>
          <a:p>
            <a:r>
              <a:rPr lang="en-US" sz="1800" dirty="0">
                <a:solidFill>
                  <a:srgbClr val="3CB4E6"/>
                </a:solidFill>
              </a:rPr>
              <a:t>Primary side</a:t>
            </a:r>
            <a:endParaRPr lang="en-US" dirty="0">
              <a:solidFill>
                <a:srgbClr val="3CB4E6"/>
              </a:solidFill>
            </a:endParaRPr>
          </a:p>
        </p:txBody>
      </p:sp>
      <p:sp>
        <p:nvSpPr>
          <p:cNvPr id="12" name="TextBox 11">
            <a:extLst>
              <a:ext uri="{FF2B5EF4-FFF2-40B4-BE49-F238E27FC236}">
                <a16:creationId xmlns:a16="http://schemas.microsoft.com/office/drawing/2014/main" id="{02CA0292-2802-407C-B0E4-42A72D004818}"/>
              </a:ext>
            </a:extLst>
          </p:cNvPr>
          <p:cNvSpPr txBox="1"/>
          <p:nvPr/>
        </p:nvSpPr>
        <p:spPr>
          <a:xfrm>
            <a:off x="9446004" y="2688773"/>
            <a:ext cx="1800125" cy="369332"/>
          </a:xfrm>
          <a:prstGeom prst="rect">
            <a:avLst/>
          </a:prstGeom>
          <a:noFill/>
        </p:spPr>
        <p:txBody>
          <a:bodyPr wrap="square">
            <a:spAutoFit/>
          </a:bodyPr>
          <a:lstStyle/>
          <a:p>
            <a:r>
              <a:rPr lang="en-US" sz="1800" dirty="0">
                <a:solidFill>
                  <a:schemeClr val="accent6">
                    <a:lumMod val="60000"/>
                    <a:lumOff val="40000"/>
                  </a:schemeClr>
                </a:solidFill>
              </a:rPr>
              <a:t>Secondary side</a:t>
            </a:r>
            <a:endParaRPr lang="en-US" dirty="0">
              <a:solidFill>
                <a:schemeClr val="accent6">
                  <a:lumMod val="60000"/>
                  <a:lumOff val="40000"/>
                </a:schemeClr>
              </a:solidFill>
            </a:endParaRPr>
          </a:p>
        </p:txBody>
      </p:sp>
      <p:sp>
        <p:nvSpPr>
          <p:cNvPr id="17" name="Rectangle 16">
            <a:extLst>
              <a:ext uri="{FF2B5EF4-FFF2-40B4-BE49-F238E27FC236}">
                <a16:creationId xmlns:a16="http://schemas.microsoft.com/office/drawing/2014/main" id="{BC1CB9A4-0B0C-4F8F-A38C-1FC55F19DD4F}"/>
              </a:ext>
            </a:extLst>
          </p:cNvPr>
          <p:cNvSpPr/>
          <p:nvPr/>
        </p:nvSpPr>
        <p:spPr>
          <a:xfrm>
            <a:off x="0" y="1308100"/>
            <a:ext cx="8976360" cy="777240"/>
          </a:xfrm>
          <a:prstGeom prst="rect">
            <a:avLst/>
          </a:prstGeom>
          <a:solidFill>
            <a:srgbClr val="03234B"/>
          </a:solidFill>
        </p:spPr>
        <p:txBody>
          <a:bodyPr wrap="square" lIns="393700" tIns="0" rIns="127000" bIns="0" anchor="ctr" anchorCtr="0">
            <a:noAutofit/>
          </a:bodyPr>
          <a:lstStyle/>
          <a:p>
            <a:pPr defTabSz="1217890">
              <a:buClr>
                <a:srgbClr val="03234B"/>
              </a:buClr>
              <a:defRPr/>
            </a:pPr>
            <a:r>
              <a:rPr lang="en-US" sz="2000" b="1" dirty="0">
                <a:solidFill>
                  <a:prstClr val="white"/>
                </a:solidFill>
              </a:rPr>
              <a:t>Why Isolated Buck Converter?</a:t>
            </a:r>
          </a:p>
        </p:txBody>
      </p:sp>
      <p:pic>
        <p:nvPicPr>
          <p:cNvPr id="18" name="Picture Placeholder 10" descr="A close up of a logo&#10;&#10;Description automatically generated">
            <a:extLst>
              <a:ext uri="{FF2B5EF4-FFF2-40B4-BE49-F238E27FC236}">
                <a16:creationId xmlns:a16="http://schemas.microsoft.com/office/drawing/2014/main" id="{C0A03E6A-CB63-40C5-90DF-5EED2492A6A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0" y="-160769"/>
            <a:ext cx="1493203" cy="1630523"/>
          </a:xfrm>
          <a:prstGeom prst="rect">
            <a:avLst/>
          </a:prstGeom>
        </p:spPr>
      </p:pic>
    </p:spTree>
    <p:extLst>
      <p:ext uri="{BB962C8B-B14F-4D97-AF65-F5344CB8AC3E}">
        <p14:creationId xmlns:p14="http://schemas.microsoft.com/office/powerpoint/2010/main" val="303718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1217769">
              <a:defRPr/>
            </a:pPr>
            <a:fld id="{5B31B9E4-8E4D-4C86-BFD7-412B282B373B}" type="slidenum">
              <a:rPr lang="fr-FR" sz="1599">
                <a:solidFill>
                  <a:prstClr val="white"/>
                </a:solidFill>
              </a:rPr>
              <a:pPr defTabSz="1217769">
                <a:defRPr/>
              </a:pPr>
              <a:t>5</a:t>
            </a:fld>
            <a:endParaRPr lang="fr-FR" sz="1599">
              <a:solidFill>
                <a:prstClr val="white"/>
              </a:solidFill>
            </a:endParaRPr>
          </a:p>
        </p:txBody>
      </p:sp>
      <p:pic>
        <p:nvPicPr>
          <p:cNvPr id="11" name="Picture 10"/>
          <p:cNvPicPr>
            <a:picLocks noChangeAspect="1"/>
          </p:cNvPicPr>
          <p:nvPr/>
        </p:nvPicPr>
        <p:blipFill>
          <a:blip r:embed="rId3"/>
          <a:stretch>
            <a:fillRect/>
          </a:stretch>
        </p:blipFill>
        <p:spPr>
          <a:xfrm>
            <a:off x="0" y="2210117"/>
            <a:ext cx="5800664" cy="2712143"/>
          </a:xfrm>
          <a:prstGeom prst="rect">
            <a:avLst/>
          </a:prstGeom>
        </p:spPr>
      </p:pic>
      <p:pic>
        <p:nvPicPr>
          <p:cNvPr id="10" name="Picture 9"/>
          <p:cNvPicPr>
            <a:picLocks noChangeAspect="1"/>
          </p:cNvPicPr>
          <p:nvPr/>
        </p:nvPicPr>
        <p:blipFill>
          <a:blip r:embed="rId4"/>
          <a:stretch>
            <a:fillRect/>
          </a:stretch>
        </p:blipFill>
        <p:spPr>
          <a:xfrm>
            <a:off x="6096001" y="2210117"/>
            <a:ext cx="5941250" cy="2894846"/>
          </a:xfrm>
          <a:prstGeom prst="rect">
            <a:avLst/>
          </a:prstGeom>
        </p:spPr>
      </p:pic>
      <p:pic>
        <p:nvPicPr>
          <p:cNvPr id="2" name="Picture 1">
            <a:extLst>
              <a:ext uri="{FF2B5EF4-FFF2-40B4-BE49-F238E27FC236}">
                <a16:creationId xmlns:a16="http://schemas.microsoft.com/office/drawing/2014/main" id="{EA00DDBC-5F7E-4171-883C-CF1D1787D80F}"/>
              </a:ext>
            </a:extLst>
          </p:cNvPr>
          <p:cNvPicPr>
            <a:picLocks noChangeAspect="1"/>
          </p:cNvPicPr>
          <p:nvPr/>
        </p:nvPicPr>
        <p:blipFill rotWithShape="1">
          <a:blip r:embed="rId5"/>
          <a:srcRect l="15576" t="65361" r="19486" b="9930"/>
          <a:stretch/>
        </p:blipFill>
        <p:spPr>
          <a:xfrm>
            <a:off x="3210556" y="5122856"/>
            <a:ext cx="3914253" cy="1181176"/>
          </a:xfrm>
          <a:prstGeom prst="rect">
            <a:avLst/>
          </a:prstGeom>
          <a:ln w="28575">
            <a:solidFill>
              <a:srgbClr val="590D58"/>
            </a:solidFill>
          </a:ln>
        </p:spPr>
      </p:pic>
      <p:cxnSp>
        <p:nvCxnSpPr>
          <p:cNvPr id="4" name="Straight Arrow Connector 3">
            <a:extLst>
              <a:ext uri="{FF2B5EF4-FFF2-40B4-BE49-F238E27FC236}">
                <a16:creationId xmlns:a16="http://schemas.microsoft.com/office/drawing/2014/main" id="{47F0AFA4-DC8A-400D-86E1-EFE6BB3DA3CB}"/>
              </a:ext>
            </a:extLst>
          </p:cNvPr>
          <p:cNvCxnSpPr>
            <a:cxnSpLocks/>
          </p:cNvCxnSpPr>
          <p:nvPr/>
        </p:nvCxnSpPr>
        <p:spPr>
          <a:xfrm flipH="1" flipV="1">
            <a:off x="2900331" y="3656066"/>
            <a:ext cx="2265763" cy="1805386"/>
          </a:xfrm>
          <a:prstGeom prst="straightConnector1">
            <a:avLst/>
          </a:prstGeom>
          <a:ln>
            <a:solidFill>
              <a:srgbClr val="590D58"/>
            </a:solidFill>
            <a:tailEnd type="triangle"/>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5847CD4E-35F5-4FF4-987B-C47D2DEE9A78}"/>
              </a:ext>
            </a:extLst>
          </p:cNvPr>
          <p:cNvSpPr>
            <a:spLocks noGrp="1"/>
          </p:cNvSpPr>
          <p:nvPr>
            <p:ph type="title"/>
          </p:nvPr>
        </p:nvSpPr>
        <p:spPr/>
        <p:txBody>
          <a:bodyPr/>
          <a:lstStyle/>
          <a:p>
            <a:r>
              <a:rPr lang="it-IT" dirty="0" err="1"/>
              <a:t>Isolated</a:t>
            </a:r>
            <a:r>
              <a:rPr lang="it-IT" dirty="0"/>
              <a:t> Buck Converter</a:t>
            </a:r>
            <a:endParaRPr lang="en-US" dirty="0"/>
          </a:p>
        </p:txBody>
      </p:sp>
      <p:sp>
        <p:nvSpPr>
          <p:cNvPr id="12" name="Title 4">
            <a:extLst>
              <a:ext uri="{FF2B5EF4-FFF2-40B4-BE49-F238E27FC236}">
                <a16:creationId xmlns:a16="http://schemas.microsoft.com/office/drawing/2014/main" id="{A13D8589-9C03-4555-8A16-CBD73B810A88}"/>
              </a:ext>
            </a:extLst>
          </p:cNvPr>
          <p:cNvSpPr txBox="1">
            <a:spLocks/>
          </p:cNvSpPr>
          <p:nvPr/>
        </p:nvSpPr>
        <p:spPr>
          <a:xfrm>
            <a:off x="1138987" y="287262"/>
            <a:ext cx="10752976" cy="759480"/>
          </a:xfrm>
          <a:prstGeom prst="rect">
            <a:avLst/>
          </a:prstGeom>
        </p:spPr>
        <p:txBody>
          <a:bodyPr vert="horz" lIns="91440" tIns="45720" rIns="90000" bIns="45720" rtlCol="0" anchor="ctr">
            <a:noAutofit/>
          </a:bodyPr>
          <a:lstStyle>
            <a:lvl1pPr algn="r" defTabSz="914400" rtl="0" eaLnBrk="1" latinLnBrk="0" hangingPunct="1">
              <a:lnSpc>
                <a:spcPct val="90000"/>
              </a:lnSpc>
              <a:spcBef>
                <a:spcPct val="0"/>
              </a:spcBef>
              <a:buNone/>
              <a:defRPr lang="en-US" sz="3600" b="0" kern="1200" baseline="0">
                <a:solidFill>
                  <a:schemeClr val="tx1"/>
                </a:solidFill>
                <a:latin typeface="+mj-lt"/>
                <a:ea typeface="+mj-ea"/>
                <a:cs typeface="+mj-cs"/>
              </a:defRPr>
            </a:lvl1pPr>
          </a:lstStyle>
          <a:p>
            <a:pPr>
              <a:buClr>
                <a:srgbClr val="03234B"/>
              </a:buClr>
            </a:pPr>
            <a:endParaRPr lang="en-US" dirty="0"/>
          </a:p>
        </p:txBody>
      </p:sp>
      <p:sp>
        <p:nvSpPr>
          <p:cNvPr id="13" name="Rectangle 12">
            <a:extLst>
              <a:ext uri="{FF2B5EF4-FFF2-40B4-BE49-F238E27FC236}">
                <a16:creationId xmlns:a16="http://schemas.microsoft.com/office/drawing/2014/main" id="{7B1F6F50-D303-42B5-B2ED-B4D0048C73EF}"/>
              </a:ext>
            </a:extLst>
          </p:cNvPr>
          <p:cNvSpPr/>
          <p:nvPr/>
        </p:nvSpPr>
        <p:spPr>
          <a:xfrm>
            <a:off x="0" y="1308100"/>
            <a:ext cx="8976360" cy="777240"/>
          </a:xfrm>
          <a:prstGeom prst="rect">
            <a:avLst/>
          </a:prstGeom>
          <a:solidFill>
            <a:srgbClr val="03234B"/>
          </a:solidFill>
        </p:spPr>
        <p:txBody>
          <a:bodyPr wrap="square" lIns="393700" tIns="0" rIns="127000" bIns="0" anchor="ctr" anchorCtr="0">
            <a:noAutofit/>
          </a:bodyPr>
          <a:lstStyle/>
          <a:p>
            <a:pPr defTabSz="1217890">
              <a:buClr>
                <a:srgbClr val="03234B"/>
              </a:buClr>
              <a:defRPr/>
            </a:pPr>
            <a:r>
              <a:rPr lang="en-US" sz="2000" b="1" dirty="0">
                <a:solidFill>
                  <a:prstClr val="white"/>
                </a:solidFill>
              </a:rPr>
              <a:t>Circuital implementation and current waveforms</a:t>
            </a:r>
          </a:p>
        </p:txBody>
      </p:sp>
      <p:pic>
        <p:nvPicPr>
          <p:cNvPr id="14" name="Picture Placeholder 10" descr="A close up of a logo&#10;&#10;Description automatically generated">
            <a:extLst>
              <a:ext uri="{FF2B5EF4-FFF2-40B4-BE49-F238E27FC236}">
                <a16:creationId xmlns:a16="http://schemas.microsoft.com/office/drawing/2014/main" id="{32741138-C70F-497B-BB42-DB600BD9F34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0" y="-160769"/>
            <a:ext cx="1493203" cy="1630523"/>
          </a:xfrm>
          <a:prstGeom prst="rect">
            <a:avLst/>
          </a:prstGeom>
        </p:spPr>
      </p:pic>
    </p:spTree>
    <p:extLst>
      <p:ext uri="{BB962C8B-B14F-4D97-AF65-F5344CB8AC3E}">
        <p14:creationId xmlns:p14="http://schemas.microsoft.com/office/powerpoint/2010/main" val="247787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buClr>
                <a:srgbClr val="03234B"/>
              </a:buClr>
            </a:pPr>
            <a:r>
              <a:rPr lang="en-US" dirty="0"/>
              <a:t>A/L6986i</a:t>
            </a:r>
          </a:p>
        </p:txBody>
      </p:sp>
      <p:sp>
        <p:nvSpPr>
          <p:cNvPr id="3" name="Slide Number Placeholder 2">
            <a:extLst>
              <a:ext uri="{FF2B5EF4-FFF2-40B4-BE49-F238E27FC236}">
                <a16:creationId xmlns:a16="http://schemas.microsoft.com/office/drawing/2014/main" id="{7160FE75-2505-48E6-9BCB-019BCEECDB52}"/>
              </a:ext>
            </a:extLst>
          </p:cNvPr>
          <p:cNvSpPr>
            <a:spLocks noGrp="1"/>
          </p:cNvSpPr>
          <p:nvPr>
            <p:ph type="sldNum" sz="quarter" idx="12"/>
          </p:nvPr>
        </p:nvSpPr>
        <p:spPr/>
        <p:txBody>
          <a:bodyPr>
            <a:normAutofit/>
          </a:bodyPr>
          <a:lstStyle/>
          <a:p>
            <a:pPr>
              <a:buClr>
                <a:srgbClr val="03234B"/>
              </a:buClr>
            </a:pPr>
            <a:fld id="{5B31B9E4-8E4D-4C86-BFD7-412B282B373B}" type="slidenum">
              <a:rPr lang="en-US" smtClean="0"/>
              <a:pPr>
                <a:buClr>
                  <a:srgbClr val="03234B"/>
                </a:buClr>
              </a:pPr>
              <a:t>6</a:t>
            </a:fld>
            <a:endParaRPr lang="en-US" dirty="0"/>
          </a:p>
        </p:txBody>
      </p:sp>
      <p:sp>
        <p:nvSpPr>
          <p:cNvPr id="28" name="Rectangle 27">
            <a:extLst>
              <a:ext uri="{FF2B5EF4-FFF2-40B4-BE49-F238E27FC236}">
                <a16:creationId xmlns:a16="http://schemas.microsoft.com/office/drawing/2014/main" id="{86F43CB5-4E8D-4854-9DCF-80AA61B9DEAE}"/>
              </a:ext>
            </a:extLst>
          </p:cNvPr>
          <p:cNvSpPr/>
          <p:nvPr/>
        </p:nvSpPr>
        <p:spPr>
          <a:xfrm>
            <a:off x="746601" y="4025705"/>
            <a:ext cx="4913224" cy="248084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nchor="ctr">
            <a:noAutofit/>
          </a:bodyPr>
          <a:lstStyle/>
          <a:p>
            <a:pPr marL="285635" defTabSz="1218499">
              <a:spcBef>
                <a:spcPts val="500"/>
              </a:spcBef>
              <a:buClr>
                <a:srgbClr val="03234B"/>
              </a:buClr>
              <a:defRPr/>
            </a:pPr>
            <a:r>
              <a:rPr lang="en-US" sz="1400" b="1" dirty="0">
                <a:solidFill>
                  <a:schemeClr val="accent1"/>
                </a:solidFill>
                <a:latin typeface="Arial"/>
              </a:rPr>
              <a:t>KEY APPLICATIONS</a:t>
            </a:r>
          </a:p>
          <a:p>
            <a:pPr marL="285350" defTabSz="1217282">
              <a:spcBef>
                <a:spcPts val="500"/>
              </a:spcBef>
              <a:defRPr/>
            </a:pPr>
            <a:r>
              <a:rPr lang="en-US" sz="1200" b="1" dirty="0">
                <a:solidFill>
                  <a:srgbClr val="39A9DC"/>
                </a:solidFill>
                <a:latin typeface="Arial"/>
              </a:rPr>
              <a:t>From 12V &amp; 24V to Isolated Power Supply Buses</a:t>
            </a:r>
          </a:p>
          <a:p>
            <a:pPr marL="285350" defTabSz="1217282">
              <a:spcBef>
                <a:spcPts val="500"/>
              </a:spcBef>
              <a:defRPr/>
            </a:pPr>
            <a:r>
              <a:rPr lang="en-US" sz="1200" b="1" dirty="0">
                <a:solidFill>
                  <a:srgbClr val="39A9DC"/>
                </a:solidFill>
                <a:latin typeface="Arial"/>
              </a:rPr>
              <a:t>Industrial Application</a:t>
            </a:r>
            <a:endParaRPr lang="en-US" sz="1100" dirty="0">
              <a:solidFill>
                <a:srgbClr val="13235B"/>
              </a:solidFill>
              <a:latin typeface="Arial"/>
            </a:endParaRPr>
          </a:p>
          <a:p>
            <a:pPr marL="571387" lvl="1" indent="-285750" defTabSz="1218499">
              <a:spcBef>
                <a:spcPts val="300"/>
              </a:spcBef>
              <a:buClr>
                <a:srgbClr val="03234B"/>
              </a:buClr>
              <a:buFont typeface="Arial" panose="020B0604020202020204" pitchFamily="34" charset="0"/>
              <a:buChar char="•"/>
              <a:defRPr/>
            </a:pPr>
            <a:r>
              <a:rPr lang="en-US" sz="1400" dirty="0">
                <a:solidFill>
                  <a:schemeClr val="accent1"/>
                </a:solidFill>
              </a:rPr>
              <a:t>Motor Drivers  </a:t>
            </a:r>
          </a:p>
          <a:p>
            <a:pPr marL="284924" defTabSz="1217282">
              <a:spcBef>
                <a:spcPts val="300"/>
              </a:spcBef>
              <a:buClr>
                <a:srgbClr val="D4007A"/>
              </a:buClr>
              <a:defRPr/>
            </a:pPr>
            <a:r>
              <a:rPr lang="it-IT" sz="1200" b="1" dirty="0">
                <a:solidFill>
                  <a:srgbClr val="39A9DC"/>
                </a:solidFill>
                <a:latin typeface="Arial"/>
              </a:rPr>
              <a:t>Automotive Application</a:t>
            </a:r>
            <a:endParaRPr lang="en-US" sz="1050" b="0" i="0" u="none" strike="noStrike" baseline="0" dirty="0">
              <a:solidFill>
                <a:srgbClr val="000000"/>
              </a:solidFill>
              <a:latin typeface="Symbol" panose="05050102010706020507" pitchFamily="18" charset="2"/>
            </a:endParaRPr>
          </a:p>
          <a:p>
            <a:pPr marL="571387" indent="-285750" defTabSz="1218499">
              <a:spcBef>
                <a:spcPts val="300"/>
              </a:spcBef>
              <a:buClr>
                <a:srgbClr val="03234B"/>
              </a:buClr>
              <a:buFont typeface="Arial" panose="020B0604020202020204" pitchFamily="34" charset="0"/>
              <a:buChar char="•"/>
              <a:defRPr/>
            </a:pPr>
            <a:r>
              <a:rPr lang="en-US" sz="1400" dirty="0">
                <a:solidFill>
                  <a:schemeClr val="accent1"/>
                </a:solidFill>
              </a:rPr>
              <a:t>Automotive isolated IGBT/</a:t>
            </a:r>
            <a:r>
              <a:rPr lang="en-US" sz="1400" dirty="0" err="1">
                <a:solidFill>
                  <a:schemeClr val="accent1"/>
                </a:solidFill>
              </a:rPr>
              <a:t>SiC</a:t>
            </a:r>
            <a:r>
              <a:rPr lang="en-US" sz="1400" dirty="0">
                <a:solidFill>
                  <a:schemeClr val="accent1"/>
                </a:solidFill>
              </a:rPr>
              <a:t> MOSFET gate drive supply</a:t>
            </a:r>
          </a:p>
          <a:p>
            <a:pPr marL="571387" indent="-285750" defTabSz="1218499">
              <a:spcBef>
                <a:spcPts val="300"/>
              </a:spcBef>
              <a:buClr>
                <a:srgbClr val="03234B"/>
              </a:buClr>
              <a:buFont typeface="Arial" panose="020B0604020202020204" pitchFamily="34" charset="0"/>
              <a:buChar char="•"/>
              <a:defRPr/>
            </a:pPr>
            <a:r>
              <a:rPr lang="en-US" sz="1400" dirty="0">
                <a:solidFill>
                  <a:schemeClr val="accent1"/>
                </a:solidFill>
              </a:rPr>
              <a:t>OBC (On-board charger) for HEV/EV</a:t>
            </a:r>
          </a:p>
          <a:p>
            <a:pPr marL="571387" indent="-285750" defTabSz="1218499">
              <a:spcBef>
                <a:spcPts val="300"/>
              </a:spcBef>
              <a:buClr>
                <a:srgbClr val="03234B"/>
              </a:buClr>
              <a:buFont typeface="Arial" panose="020B0604020202020204" pitchFamily="34" charset="0"/>
              <a:buChar char="•"/>
              <a:defRPr/>
            </a:pPr>
            <a:r>
              <a:rPr lang="en-US" sz="1400" dirty="0">
                <a:solidFill>
                  <a:schemeClr val="accent1"/>
                </a:solidFill>
              </a:rPr>
              <a:t>Electric Traction Systems</a:t>
            </a:r>
          </a:p>
        </p:txBody>
      </p:sp>
      <p:sp>
        <p:nvSpPr>
          <p:cNvPr id="17" name="Rectangle 16">
            <a:extLst>
              <a:ext uri="{FF2B5EF4-FFF2-40B4-BE49-F238E27FC236}">
                <a16:creationId xmlns:a16="http://schemas.microsoft.com/office/drawing/2014/main" id="{F654E085-691B-4537-B411-4158E5C250B9}"/>
              </a:ext>
            </a:extLst>
          </p:cNvPr>
          <p:cNvSpPr/>
          <p:nvPr/>
        </p:nvSpPr>
        <p:spPr>
          <a:xfrm>
            <a:off x="5383086" y="2936481"/>
            <a:ext cx="6526109" cy="2793202"/>
          </a:xfrm>
          <a:prstGeom prst="rect">
            <a:avLst/>
          </a:prstGeom>
        </p:spPr>
        <p:txBody>
          <a:bodyPr>
            <a:noAutofit/>
          </a:bodyPr>
          <a:lstStyle/>
          <a:p>
            <a:pPr marL="285350" defTabSz="1217282">
              <a:spcBef>
                <a:spcPts val="1000"/>
              </a:spcBef>
              <a:defRPr/>
            </a:pPr>
            <a:r>
              <a:rPr lang="en-US" sz="1599" b="1" dirty="0">
                <a:solidFill>
                  <a:srgbClr val="13235B"/>
                </a:solidFill>
                <a:latin typeface="Arial"/>
              </a:rPr>
              <a:t>KEY BENEFITS &amp; FEATURES</a:t>
            </a:r>
          </a:p>
          <a:p>
            <a:pPr marL="285350" defTabSz="1217282">
              <a:spcBef>
                <a:spcPts val="1000"/>
              </a:spcBef>
              <a:defRPr/>
            </a:pPr>
            <a:r>
              <a:rPr lang="en-US" sz="1599" dirty="0">
                <a:solidFill>
                  <a:srgbClr val="39A9DC"/>
                </a:solidFill>
                <a:latin typeface="Arial"/>
              </a:rPr>
              <a:t>Extended negative current limit</a:t>
            </a:r>
          </a:p>
          <a:p>
            <a:pPr marL="1179341" lvl="1" indent="-285350" defTabSz="1217282">
              <a:spcBef>
                <a:spcPts val="300"/>
              </a:spcBef>
              <a:buFont typeface="Arial" panose="020B0604020202020204" pitchFamily="34" charset="0"/>
              <a:buChar char="•"/>
              <a:defRPr/>
            </a:pPr>
            <a:r>
              <a:rPr lang="en-US" sz="1399" dirty="0">
                <a:solidFill>
                  <a:srgbClr val="13235B"/>
                </a:solidFill>
                <a:latin typeface="Arial"/>
              </a:rPr>
              <a:t>Extended primary side negative current limit to comply to secondary current side with the typical transformer coil ratio </a:t>
            </a:r>
          </a:p>
          <a:p>
            <a:pPr marL="285350" defTabSz="1217282">
              <a:spcBef>
                <a:spcPts val="1000"/>
              </a:spcBef>
              <a:defRPr/>
            </a:pPr>
            <a:r>
              <a:rPr lang="en-US" sz="1599" dirty="0">
                <a:solidFill>
                  <a:srgbClr val="39A9DC"/>
                </a:solidFill>
                <a:latin typeface="Arial"/>
              </a:rPr>
              <a:t>T</a:t>
            </a:r>
            <a:r>
              <a:rPr lang="en-US" sz="1100" dirty="0">
                <a:solidFill>
                  <a:srgbClr val="39A9DC"/>
                </a:solidFill>
                <a:latin typeface="Arial"/>
              </a:rPr>
              <a:t>ON</a:t>
            </a:r>
            <a:r>
              <a:rPr lang="en-US" sz="1599" dirty="0">
                <a:solidFill>
                  <a:srgbClr val="39A9DC"/>
                </a:solidFill>
                <a:latin typeface="Arial"/>
              </a:rPr>
              <a:t> sized to mask transition stages</a:t>
            </a:r>
          </a:p>
          <a:p>
            <a:pPr marL="1179341" lvl="1" indent="-285350" defTabSz="1217282">
              <a:spcBef>
                <a:spcPts val="300"/>
              </a:spcBef>
              <a:buFont typeface="Arial" panose="020B0604020202020204" pitchFamily="34" charset="0"/>
              <a:buChar char="•"/>
              <a:defRPr/>
            </a:pPr>
            <a:r>
              <a:rPr lang="en-US" sz="1399" dirty="0">
                <a:solidFill>
                  <a:srgbClr val="13235B"/>
                </a:solidFill>
                <a:latin typeface="Arial"/>
              </a:rPr>
              <a:t>Masking time filter sized for this isolated buck configuration in order to skip transitory overcurrent peaks during transition stages</a:t>
            </a:r>
          </a:p>
          <a:p>
            <a:pPr marL="285350" defTabSz="1217282">
              <a:spcBef>
                <a:spcPts val="1000"/>
              </a:spcBef>
              <a:defRPr/>
            </a:pPr>
            <a:r>
              <a:rPr lang="en-US" sz="1599" dirty="0">
                <a:solidFill>
                  <a:srgbClr val="39A9DC"/>
                </a:solidFill>
                <a:latin typeface="Arial"/>
              </a:rPr>
              <a:t>High efficiency</a:t>
            </a:r>
          </a:p>
          <a:p>
            <a:pPr marL="1179341" lvl="1" indent="-285350" defTabSz="1217282">
              <a:spcBef>
                <a:spcPts val="300"/>
              </a:spcBef>
              <a:buFont typeface="Arial" panose="020B0604020202020204" pitchFamily="34" charset="0"/>
              <a:buChar char="•"/>
              <a:defRPr/>
            </a:pPr>
            <a:r>
              <a:rPr lang="en-US" sz="1399" dirty="0">
                <a:solidFill>
                  <a:srgbClr val="13235B"/>
                </a:solidFill>
                <a:latin typeface="Arial"/>
              </a:rPr>
              <a:t>Premium efficiency in all working stages</a:t>
            </a:r>
          </a:p>
          <a:p>
            <a:pPr marL="893991" lvl="1" defTabSz="1217282">
              <a:spcBef>
                <a:spcPts val="300"/>
              </a:spcBef>
              <a:defRPr/>
            </a:pPr>
            <a:endParaRPr lang="en-US" sz="1399" dirty="0">
              <a:solidFill>
                <a:srgbClr val="13235B"/>
              </a:solidFill>
              <a:latin typeface="Arial"/>
            </a:endParaRPr>
          </a:p>
          <a:p>
            <a:pPr marL="1179341" lvl="1" indent="-285350" defTabSz="1217282">
              <a:spcBef>
                <a:spcPts val="300"/>
              </a:spcBef>
              <a:buFont typeface="Arial" panose="020B0604020202020204" pitchFamily="34" charset="0"/>
              <a:buChar char="•"/>
              <a:defRPr/>
            </a:pPr>
            <a:endParaRPr lang="en-US" sz="1399" dirty="0">
              <a:solidFill>
                <a:srgbClr val="13235B"/>
              </a:solidFill>
              <a:latin typeface="Arial"/>
            </a:endParaRPr>
          </a:p>
        </p:txBody>
      </p:sp>
      <p:pic>
        <p:nvPicPr>
          <p:cNvPr id="16" name="Picture 15">
            <a:extLst>
              <a:ext uri="{FF2B5EF4-FFF2-40B4-BE49-F238E27FC236}">
                <a16:creationId xmlns:a16="http://schemas.microsoft.com/office/drawing/2014/main" id="{73C37203-24DF-41E6-B175-68050CD0BE16}"/>
              </a:ext>
            </a:extLst>
          </p:cNvPr>
          <p:cNvPicPr>
            <a:picLocks noChangeAspect="1"/>
          </p:cNvPicPr>
          <p:nvPr/>
        </p:nvPicPr>
        <p:blipFill rotWithShape="1">
          <a:blip r:embed="rId3">
            <a:clrChange>
              <a:clrFrom>
                <a:srgbClr val="FFFFFF"/>
              </a:clrFrom>
              <a:clrTo>
                <a:srgbClr val="FFFFFF">
                  <a:alpha val="0"/>
                </a:srgbClr>
              </a:clrTo>
            </a:clrChange>
          </a:blip>
          <a:srcRect t="68455"/>
          <a:stretch/>
        </p:blipFill>
        <p:spPr>
          <a:xfrm>
            <a:off x="10161551" y="3142418"/>
            <a:ext cx="1305402" cy="277078"/>
          </a:xfrm>
          <a:prstGeom prst="rect">
            <a:avLst/>
          </a:prstGeom>
        </p:spPr>
      </p:pic>
      <p:pic>
        <p:nvPicPr>
          <p:cNvPr id="14" name="Picture Placeholder 10" descr="A close up of a logo&#10;&#10;Description automatically generated">
            <a:extLst>
              <a:ext uri="{FF2B5EF4-FFF2-40B4-BE49-F238E27FC236}">
                <a16:creationId xmlns:a16="http://schemas.microsoft.com/office/drawing/2014/main" id="{66622638-51EA-45BD-993A-6B171FB1A8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160769"/>
            <a:ext cx="1493203" cy="1630523"/>
          </a:xfrm>
          <a:prstGeom prst="rect">
            <a:avLst/>
          </a:prstGeom>
        </p:spPr>
      </p:pic>
      <p:sp>
        <p:nvSpPr>
          <p:cNvPr id="30" name="TextBox 29">
            <a:extLst>
              <a:ext uri="{FF2B5EF4-FFF2-40B4-BE49-F238E27FC236}">
                <a16:creationId xmlns:a16="http://schemas.microsoft.com/office/drawing/2014/main" id="{D02D8852-58CD-425E-B260-F60BAA0AD3E7}"/>
              </a:ext>
            </a:extLst>
          </p:cNvPr>
          <p:cNvSpPr txBox="1"/>
          <p:nvPr/>
        </p:nvSpPr>
        <p:spPr>
          <a:xfrm>
            <a:off x="9022690" y="1456972"/>
            <a:ext cx="2673832" cy="369332"/>
          </a:xfrm>
          <a:prstGeom prst="rect">
            <a:avLst/>
          </a:prstGeom>
          <a:noFill/>
        </p:spPr>
        <p:txBody>
          <a:bodyPr wrap="square">
            <a:spAutoFit/>
          </a:bodyPr>
          <a:lstStyle/>
          <a:p>
            <a:pPr marL="285550" defTabSz="1218134">
              <a:spcBef>
                <a:spcPts val="1000"/>
              </a:spcBef>
              <a:defRPr/>
            </a:pPr>
            <a:r>
              <a:rPr lang="en-US" sz="1800" b="1" dirty="0">
                <a:solidFill>
                  <a:srgbClr val="39A9DC"/>
                </a:solidFill>
              </a:rPr>
              <a:t>AEC-Q100 qualified</a:t>
            </a:r>
          </a:p>
        </p:txBody>
      </p:sp>
      <p:pic>
        <p:nvPicPr>
          <p:cNvPr id="18" name="Picture 17">
            <a:extLst>
              <a:ext uri="{FF2B5EF4-FFF2-40B4-BE49-F238E27FC236}">
                <a16:creationId xmlns:a16="http://schemas.microsoft.com/office/drawing/2014/main" id="{4FC41552-5E13-4C26-97A6-487C09EAA2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872" y="2215557"/>
            <a:ext cx="2790825" cy="1638300"/>
          </a:xfrm>
          <a:prstGeom prst="rect">
            <a:avLst/>
          </a:prstGeom>
        </p:spPr>
      </p:pic>
      <p:pic>
        <p:nvPicPr>
          <p:cNvPr id="2" name="Picture 1">
            <a:extLst>
              <a:ext uri="{FF2B5EF4-FFF2-40B4-BE49-F238E27FC236}">
                <a16:creationId xmlns:a16="http://schemas.microsoft.com/office/drawing/2014/main" id="{FB8C993D-6254-4D79-BC6E-63446B2B76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779776" y="2233358"/>
            <a:ext cx="2371662" cy="1602697"/>
          </a:xfrm>
          <a:prstGeom prst="rect">
            <a:avLst/>
          </a:prstGeom>
        </p:spPr>
      </p:pic>
      <p:sp>
        <p:nvSpPr>
          <p:cNvPr id="12" name="Rectangle 11">
            <a:extLst>
              <a:ext uri="{FF2B5EF4-FFF2-40B4-BE49-F238E27FC236}">
                <a16:creationId xmlns:a16="http://schemas.microsoft.com/office/drawing/2014/main" id="{98EA2283-B5A0-45CB-A55B-1FEF5D59553F}"/>
              </a:ext>
            </a:extLst>
          </p:cNvPr>
          <p:cNvSpPr/>
          <p:nvPr/>
        </p:nvSpPr>
        <p:spPr>
          <a:xfrm>
            <a:off x="0" y="1308100"/>
            <a:ext cx="8976360" cy="777240"/>
          </a:xfrm>
          <a:prstGeom prst="rect">
            <a:avLst/>
          </a:prstGeom>
          <a:solidFill>
            <a:srgbClr val="03234B"/>
          </a:solidFill>
        </p:spPr>
        <p:txBody>
          <a:bodyPr wrap="square" lIns="393700" tIns="0" rIns="127000" bIns="0" anchor="ctr" anchorCtr="0">
            <a:noAutofit/>
          </a:bodyPr>
          <a:lstStyle/>
          <a:p>
            <a:pPr defTabSz="1217890">
              <a:buClr>
                <a:srgbClr val="03234B"/>
              </a:buClr>
              <a:defRPr/>
            </a:pPr>
            <a:r>
              <a:rPr lang="en-US" sz="2000" b="1" dirty="0">
                <a:solidFill>
                  <a:prstClr val="white"/>
                </a:solidFill>
              </a:rPr>
              <a:t>Low I</a:t>
            </a:r>
            <a:r>
              <a:rPr lang="en-US" sz="2000" b="1" baseline="-25000" dirty="0">
                <a:solidFill>
                  <a:prstClr val="white"/>
                </a:solidFill>
              </a:rPr>
              <a:t>Q</a:t>
            </a:r>
            <a:r>
              <a:rPr lang="en-US" sz="2000" b="1" dirty="0">
                <a:solidFill>
                  <a:prstClr val="white"/>
                </a:solidFill>
              </a:rPr>
              <a:t> (8 μA), 38 V</a:t>
            </a:r>
            <a:r>
              <a:rPr lang="en-US" sz="2000" b="1" baseline="-25000" dirty="0">
                <a:solidFill>
                  <a:prstClr val="white"/>
                </a:solidFill>
              </a:rPr>
              <a:t>IN</a:t>
            </a:r>
            <a:r>
              <a:rPr lang="en-US" sz="2000" b="1" dirty="0">
                <a:solidFill>
                  <a:prstClr val="white"/>
                </a:solidFill>
              </a:rPr>
              <a:t> 5W Synchronous Isolated Buck Converter</a:t>
            </a:r>
          </a:p>
        </p:txBody>
      </p:sp>
      <p:pic>
        <p:nvPicPr>
          <p:cNvPr id="6" name="Picture 5" descr="A picture containing text, electronics, circuit&#10;&#10;Description automatically generated">
            <a:extLst>
              <a:ext uri="{FF2B5EF4-FFF2-40B4-BE49-F238E27FC236}">
                <a16:creationId xmlns:a16="http://schemas.microsoft.com/office/drawing/2014/main" id="{39885A6E-F1D9-438B-8D08-B350D22975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1691" y="2215557"/>
            <a:ext cx="1075236" cy="838684"/>
          </a:xfrm>
          <a:prstGeom prst="rect">
            <a:avLst/>
          </a:prstGeom>
        </p:spPr>
      </p:pic>
      <p:pic>
        <p:nvPicPr>
          <p:cNvPr id="8" name="Picture 7" descr="A close-up of a credit card&#10;&#10;Description automatically generated with medium confidence">
            <a:extLst>
              <a:ext uri="{FF2B5EF4-FFF2-40B4-BE49-F238E27FC236}">
                <a16:creationId xmlns:a16="http://schemas.microsoft.com/office/drawing/2014/main" id="{C8FA852D-2685-40F4-B200-A1BF72BC76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9166" y="2063124"/>
            <a:ext cx="1125583" cy="1125583"/>
          </a:xfrm>
          <a:prstGeom prst="rect">
            <a:avLst/>
          </a:prstGeom>
        </p:spPr>
      </p:pic>
    </p:spTree>
    <p:extLst>
      <p:ext uri="{BB962C8B-B14F-4D97-AF65-F5344CB8AC3E}">
        <p14:creationId xmlns:p14="http://schemas.microsoft.com/office/powerpoint/2010/main" val="338928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buClr>
                <a:srgbClr val="03234B"/>
              </a:buClr>
            </a:pPr>
            <a:r>
              <a:rPr lang="en-US" dirty="0"/>
              <a:t>A/L6986i typical application  </a:t>
            </a:r>
          </a:p>
        </p:txBody>
      </p:sp>
      <p:grpSp>
        <p:nvGrpSpPr>
          <p:cNvPr id="16" name="Group 15">
            <a:extLst>
              <a:ext uri="{FF2B5EF4-FFF2-40B4-BE49-F238E27FC236}">
                <a16:creationId xmlns:a16="http://schemas.microsoft.com/office/drawing/2014/main" id="{C62A4C15-68A5-489C-BFCA-B2FF78328BA3}"/>
              </a:ext>
            </a:extLst>
          </p:cNvPr>
          <p:cNvGrpSpPr/>
          <p:nvPr/>
        </p:nvGrpSpPr>
        <p:grpSpPr>
          <a:xfrm>
            <a:off x="6113232" y="3309338"/>
            <a:ext cx="6039989" cy="3548662"/>
            <a:chOff x="0" y="3322416"/>
            <a:chExt cx="6792340" cy="3548662"/>
          </a:xfrm>
        </p:grpSpPr>
        <p:sp>
          <p:nvSpPr>
            <p:cNvPr id="11" name="STLogoHidden">
              <a:extLst>
                <a:ext uri="{FF2B5EF4-FFF2-40B4-BE49-F238E27FC236}">
                  <a16:creationId xmlns:a16="http://schemas.microsoft.com/office/drawing/2014/main" id="{FBA6BA22-485F-4F8F-B219-865E1FF74264}"/>
                </a:ext>
              </a:extLst>
            </p:cNvPr>
            <p:cNvSpPr/>
            <p:nvPr/>
          </p:nvSpPr>
          <p:spPr>
            <a:xfrm>
              <a:off x="0" y="6096000"/>
              <a:ext cx="1206500" cy="76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09BA2E8-D8A5-4655-B372-E610C743EEC4}"/>
                </a:ext>
              </a:extLst>
            </p:cNvPr>
            <p:cNvSpPr/>
            <p:nvPr/>
          </p:nvSpPr>
          <p:spPr>
            <a:xfrm>
              <a:off x="326117" y="3712896"/>
              <a:ext cx="6466223" cy="3158182"/>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7" name="Rectangle 46">
              <a:extLst>
                <a:ext uri="{FF2B5EF4-FFF2-40B4-BE49-F238E27FC236}">
                  <a16:creationId xmlns:a16="http://schemas.microsoft.com/office/drawing/2014/main" id="{CD5DF379-5F8F-4D42-890D-3972831D6C9E}"/>
                </a:ext>
              </a:extLst>
            </p:cNvPr>
            <p:cNvSpPr/>
            <p:nvPr/>
          </p:nvSpPr>
          <p:spPr>
            <a:xfrm>
              <a:off x="315847" y="3322416"/>
              <a:ext cx="6466223" cy="365760"/>
            </a:xfrm>
            <a:prstGeom prst="rect">
              <a:avLst/>
            </a:prstGeom>
            <a:solidFill>
              <a:srgbClr val="0E1A44"/>
            </a:solidFill>
            <a:ln w="19050">
              <a:solidFill>
                <a:srgbClr val="001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rgbClr val="03234B"/>
                </a:buClr>
              </a:pPr>
              <a:r>
                <a:rPr lang="en-US" sz="1400" b="1" dirty="0"/>
                <a:t>Application circuit</a:t>
              </a:r>
            </a:p>
          </p:txBody>
        </p:sp>
        <p:pic>
          <p:nvPicPr>
            <p:cNvPr id="8" name="Picture 7">
              <a:extLst>
                <a:ext uri="{FF2B5EF4-FFF2-40B4-BE49-F238E27FC236}">
                  <a16:creationId xmlns:a16="http://schemas.microsoft.com/office/drawing/2014/main" id="{A7151EBC-6E78-4038-96E6-E8CF9CBF0161}"/>
                </a:ext>
              </a:extLst>
            </p:cNvPr>
            <p:cNvPicPr>
              <a:picLocks noChangeAspect="1"/>
            </p:cNvPicPr>
            <p:nvPr/>
          </p:nvPicPr>
          <p:blipFill>
            <a:blip r:embed="rId3"/>
            <a:stretch>
              <a:fillRect/>
            </a:stretch>
          </p:blipFill>
          <p:spPr>
            <a:xfrm>
              <a:off x="572142" y="3760995"/>
              <a:ext cx="5974172" cy="3011111"/>
            </a:xfrm>
            <a:prstGeom prst="rect">
              <a:avLst/>
            </a:prstGeom>
          </p:spPr>
        </p:pic>
      </p:grpSp>
      <p:grpSp>
        <p:nvGrpSpPr>
          <p:cNvPr id="15" name="Group 14">
            <a:extLst>
              <a:ext uri="{FF2B5EF4-FFF2-40B4-BE49-F238E27FC236}">
                <a16:creationId xmlns:a16="http://schemas.microsoft.com/office/drawing/2014/main" id="{7E61B4B0-DF1A-4C6D-91F9-01F3817D29B1}"/>
              </a:ext>
            </a:extLst>
          </p:cNvPr>
          <p:cNvGrpSpPr/>
          <p:nvPr/>
        </p:nvGrpSpPr>
        <p:grpSpPr>
          <a:xfrm>
            <a:off x="7897722" y="1066811"/>
            <a:ext cx="2742737" cy="2200372"/>
            <a:chOff x="6226178" y="987263"/>
            <a:chExt cx="3259191" cy="2565399"/>
          </a:xfrm>
        </p:grpSpPr>
        <p:sp>
          <p:nvSpPr>
            <p:cNvPr id="21" name="Rectangle 20">
              <a:extLst>
                <a:ext uri="{FF2B5EF4-FFF2-40B4-BE49-F238E27FC236}">
                  <a16:creationId xmlns:a16="http://schemas.microsoft.com/office/drawing/2014/main" id="{A413E58C-6C12-4707-9D5C-C19855D7DAB5}"/>
                </a:ext>
              </a:extLst>
            </p:cNvPr>
            <p:cNvSpPr/>
            <p:nvPr/>
          </p:nvSpPr>
          <p:spPr>
            <a:xfrm>
              <a:off x="6228136" y="987263"/>
              <a:ext cx="3257233" cy="2565399"/>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2" name="Rectangle 21">
              <a:extLst>
                <a:ext uri="{FF2B5EF4-FFF2-40B4-BE49-F238E27FC236}">
                  <a16:creationId xmlns:a16="http://schemas.microsoft.com/office/drawing/2014/main" id="{020EDD55-5875-4F01-BFD4-8D845D4B7160}"/>
                </a:ext>
              </a:extLst>
            </p:cNvPr>
            <p:cNvSpPr/>
            <p:nvPr/>
          </p:nvSpPr>
          <p:spPr>
            <a:xfrm>
              <a:off x="6226178" y="987263"/>
              <a:ext cx="3257232" cy="36576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rgbClr val="03234B"/>
                </a:buClr>
              </a:pPr>
              <a:r>
                <a:rPr lang="en-US" sz="1400" b="1" dirty="0"/>
                <a:t>Pin-out - top view</a:t>
              </a:r>
            </a:p>
          </p:txBody>
        </p:sp>
        <p:pic>
          <p:nvPicPr>
            <p:cNvPr id="9" name="Picture 8">
              <a:extLst>
                <a:ext uri="{FF2B5EF4-FFF2-40B4-BE49-F238E27FC236}">
                  <a16:creationId xmlns:a16="http://schemas.microsoft.com/office/drawing/2014/main" id="{4BD07190-A606-4A88-9252-E4352FF7D8DE}"/>
                </a:ext>
              </a:extLst>
            </p:cNvPr>
            <p:cNvPicPr>
              <a:picLocks noChangeAspect="1"/>
            </p:cNvPicPr>
            <p:nvPr/>
          </p:nvPicPr>
          <p:blipFill>
            <a:blip r:embed="rId4"/>
            <a:stretch>
              <a:fillRect/>
            </a:stretch>
          </p:blipFill>
          <p:spPr>
            <a:xfrm>
              <a:off x="6238263" y="1377743"/>
              <a:ext cx="3247106" cy="2169657"/>
            </a:xfrm>
            <a:prstGeom prst="rect">
              <a:avLst/>
            </a:prstGeom>
          </p:spPr>
        </p:pic>
      </p:grpSp>
      <p:graphicFrame>
        <p:nvGraphicFramePr>
          <p:cNvPr id="13" name="Table 14">
            <a:extLst>
              <a:ext uri="{FF2B5EF4-FFF2-40B4-BE49-F238E27FC236}">
                <a16:creationId xmlns:a16="http://schemas.microsoft.com/office/drawing/2014/main" id="{888B5A34-001E-4BC1-A8C6-6A516FFAC91C}"/>
              </a:ext>
            </a:extLst>
          </p:cNvPr>
          <p:cNvGraphicFramePr>
            <a:graphicFrameLocks noGrp="1"/>
          </p:cNvGraphicFramePr>
          <p:nvPr>
            <p:extLst>
              <p:ext uri="{D42A27DB-BD31-4B8C-83A1-F6EECF244321}">
                <p14:modId xmlns:p14="http://schemas.microsoft.com/office/powerpoint/2010/main" val="1234129348"/>
              </p:ext>
            </p:extLst>
          </p:nvPr>
        </p:nvGraphicFramePr>
        <p:xfrm>
          <a:off x="38779" y="716956"/>
          <a:ext cx="6113232" cy="6029960"/>
        </p:xfrm>
        <a:graphic>
          <a:graphicData uri="http://schemas.openxmlformats.org/drawingml/2006/table">
            <a:tbl>
              <a:tblPr firstRow="1" bandRow="1">
                <a:tableStyleId>{F5AB1C69-6EDB-4FF4-983F-18BD219EF322}</a:tableStyleId>
              </a:tblPr>
              <a:tblGrid>
                <a:gridCol w="1163797">
                  <a:extLst>
                    <a:ext uri="{9D8B030D-6E8A-4147-A177-3AD203B41FA5}">
                      <a16:colId xmlns:a16="http://schemas.microsoft.com/office/drawing/2014/main" val="2583000251"/>
                    </a:ext>
                  </a:extLst>
                </a:gridCol>
                <a:gridCol w="4949435">
                  <a:extLst>
                    <a:ext uri="{9D8B030D-6E8A-4147-A177-3AD203B41FA5}">
                      <a16:colId xmlns:a16="http://schemas.microsoft.com/office/drawing/2014/main" val="915697812"/>
                    </a:ext>
                  </a:extLst>
                </a:gridCol>
              </a:tblGrid>
              <a:tr h="193814">
                <a:tc>
                  <a:txBody>
                    <a:bodyPr/>
                    <a:lstStyle/>
                    <a:p>
                      <a:pPr algn="ctr"/>
                      <a:r>
                        <a:rPr lang="it-IT" sz="1600" dirty="0"/>
                        <a:t>Pin</a:t>
                      </a:r>
                    </a:p>
                  </a:txBody>
                  <a:tcPr/>
                </a:tc>
                <a:tc>
                  <a:txBody>
                    <a:bodyPr/>
                    <a:lstStyle/>
                    <a:p>
                      <a:pPr algn="ctr"/>
                      <a:r>
                        <a:rPr lang="it-IT" sz="1600" dirty="0" err="1"/>
                        <a:t>Description</a:t>
                      </a:r>
                      <a:endParaRPr lang="en-US" sz="1600" dirty="0"/>
                    </a:p>
                  </a:txBody>
                  <a:tcPr/>
                </a:tc>
                <a:extLst>
                  <a:ext uri="{0D108BD9-81ED-4DB2-BD59-A6C34878D82A}">
                    <a16:rowId xmlns:a16="http://schemas.microsoft.com/office/drawing/2014/main" val="403997320"/>
                  </a:ext>
                </a:extLst>
              </a:tr>
              <a:tr h="370840">
                <a:tc>
                  <a:txBody>
                    <a:bodyPr/>
                    <a:lstStyle/>
                    <a:p>
                      <a:pPr algn="ctr"/>
                      <a:r>
                        <a:rPr lang="it-IT" sz="1200" b="1" dirty="0"/>
                        <a:t>RST</a:t>
                      </a:r>
                      <a:endParaRPr lang="en-US" sz="1200" b="1" dirty="0"/>
                    </a:p>
                  </a:txBody>
                  <a:tcPr anchor="ctr"/>
                </a:tc>
                <a:tc>
                  <a:txBody>
                    <a:bodyPr/>
                    <a:lstStyle/>
                    <a:p>
                      <a:pPr algn="ct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RST open collector output is driven low when the output voltage is out of regulation. The RST is released after an adjustable time DELAY once the primary output voltage is over the active delay threshold.</a:t>
                      </a:r>
                      <a:endParaRPr lang="en-US" sz="1800" u="none" dirty="0"/>
                    </a:p>
                  </a:txBody>
                  <a:tcPr anchor="ctr"/>
                </a:tc>
                <a:extLst>
                  <a:ext uri="{0D108BD9-81ED-4DB2-BD59-A6C34878D82A}">
                    <a16:rowId xmlns:a16="http://schemas.microsoft.com/office/drawing/2014/main" val="3271659895"/>
                  </a:ext>
                </a:extLst>
              </a:tr>
              <a:tr h="370840">
                <a:tc>
                  <a:txBody>
                    <a:bodyPr/>
                    <a:lstStyle/>
                    <a:p>
                      <a:pPr marL="0" algn="ctr" defTabSz="914400" rtl="0" eaLnBrk="1" latinLnBrk="0" hangingPunct="1"/>
                      <a:r>
                        <a:rPr lang="it-IT" sz="1200" b="1" kern="1200" dirty="0">
                          <a:solidFill>
                            <a:schemeClr val="dk1"/>
                          </a:solidFill>
                          <a:latin typeface="+mn-lt"/>
                          <a:ea typeface="+mn-ea"/>
                          <a:cs typeface="+mn-cs"/>
                        </a:rPr>
                        <a:t>VCC</a:t>
                      </a:r>
                      <a:endParaRPr lang="en-US" sz="1200" b="1" kern="1200" dirty="0">
                        <a:solidFill>
                          <a:schemeClr val="dk1"/>
                        </a:solidFill>
                        <a:latin typeface="+mn-lt"/>
                        <a:ea typeface="+mn-ea"/>
                        <a:cs typeface="+mn-cs"/>
                      </a:endParaRPr>
                    </a:p>
                  </a:txBody>
                  <a:tcPr anchor="ctr"/>
                </a:tc>
                <a:tc>
                  <a:txBody>
                    <a:bodyPr/>
                    <a:lstStyle/>
                    <a:p>
                      <a:pPr marL="0" algn="ctr" defTabSz="914400" rtl="0" eaLnBrk="1" latinLnBrk="0" hangingPunct="1"/>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Connect a ceramic capacitor (≥ 470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nF</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to filter internal voltage reference. This pin supplies the embedded analog circuitry</a:t>
                      </a:r>
                      <a:endParaRPr kumimoji="0" lang="en-US" sz="800" b="0"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anchor="ctr"/>
                </a:tc>
                <a:extLst>
                  <a:ext uri="{0D108BD9-81ED-4DB2-BD59-A6C34878D82A}">
                    <a16:rowId xmlns:a16="http://schemas.microsoft.com/office/drawing/2014/main" val="3740982048"/>
                  </a:ext>
                </a:extLst>
              </a:tr>
              <a:tr h="370840">
                <a:tc>
                  <a:txBody>
                    <a:bodyPr/>
                    <a:lstStyle/>
                    <a:p>
                      <a:pPr marL="0" algn="ctr" defTabSz="914400" rtl="0" eaLnBrk="1" latinLnBrk="0" hangingPunct="1"/>
                      <a:r>
                        <a:rPr lang="it-IT" sz="1200" b="1" kern="1200" dirty="0">
                          <a:solidFill>
                            <a:schemeClr val="dk1"/>
                          </a:solidFill>
                          <a:latin typeface="+mn-lt"/>
                          <a:ea typeface="+mn-ea"/>
                          <a:cs typeface="+mn-cs"/>
                        </a:rPr>
                        <a:t>SS/INH</a:t>
                      </a:r>
                      <a:endParaRPr lang="en-US" sz="1200" b="1" kern="1200" dirty="0">
                        <a:solidFill>
                          <a:schemeClr val="dk1"/>
                        </a:solidFill>
                        <a:latin typeface="+mn-lt"/>
                        <a:ea typeface="+mn-ea"/>
                        <a:cs typeface="+mn-cs"/>
                      </a:endParaRPr>
                    </a:p>
                  </a:txBody>
                  <a:tcPr anchor="ctr"/>
                </a:tc>
                <a:tc>
                  <a:txBody>
                    <a:bodyPr/>
                    <a:lstStyle/>
                    <a:p>
                      <a:pPr marL="0" algn="ctr" defTabSz="914400" rtl="0" eaLnBrk="1" latinLnBrk="0" hangingPunct="1"/>
                      <a:r>
                        <a:rPr kumimoji="0" lang="en-US" sz="800" b="0" i="0" u="none" strike="noStrike" kern="1200" cap="none" spc="0" normalizeH="0" baseline="0" dirty="0">
                          <a:ln>
                            <a:noFill/>
                          </a:ln>
                          <a:solidFill>
                            <a:srgbClr val="000000"/>
                          </a:solidFill>
                          <a:effectLst/>
                          <a:uLnTx/>
                          <a:uFillTx/>
                          <a:latin typeface="Arial" panose="020B0604020202020204" pitchFamily="34" charset="0"/>
                          <a:ea typeface="+mn-ea"/>
                          <a:cs typeface="+mn-cs"/>
                        </a:rPr>
                        <a:t>An open collector stage can disable the device clamping this pin to GND (INH mode). An internal current generator (4 </a:t>
                      </a:r>
                      <a:r>
                        <a:rPr kumimoji="0" lang="en-US" sz="800" b="0" i="0" u="none" strike="noStrike" kern="1200" cap="none" spc="0" normalizeH="0" baseline="0" dirty="0" err="1">
                          <a:ln>
                            <a:noFill/>
                          </a:ln>
                          <a:solidFill>
                            <a:srgbClr val="000000"/>
                          </a:solidFill>
                          <a:effectLst/>
                          <a:uLnTx/>
                          <a:uFillTx/>
                          <a:latin typeface="Arial" panose="020B0604020202020204" pitchFamily="34" charset="0"/>
                          <a:ea typeface="+mn-ea"/>
                          <a:cs typeface="+mn-cs"/>
                        </a:rPr>
                        <a:t>μA</a:t>
                      </a:r>
                      <a:r>
                        <a:rPr kumimoji="0" lang="en-US" sz="800" b="0" i="0" u="none" strike="noStrike" kern="1200" cap="none" spc="0" normalizeH="0" baseline="0" dirty="0">
                          <a:ln>
                            <a:noFill/>
                          </a:ln>
                          <a:solidFill>
                            <a:srgbClr val="000000"/>
                          </a:solidFill>
                          <a:effectLst/>
                          <a:uLnTx/>
                          <a:uFillTx/>
                          <a:latin typeface="Arial" panose="020B0604020202020204" pitchFamily="34" charset="0"/>
                          <a:ea typeface="+mn-ea"/>
                          <a:cs typeface="+mn-cs"/>
                        </a:rPr>
                        <a:t> typ.) charges the external capacitor to implement the soft-start</a:t>
                      </a:r>
                    </a:p>
                  </a:txBody>
                  <a:tcPr anchor="ctr"/>
                </a:tc>
                <a:extLst>
                  <a:ext uri="{0D108BD9-81ED-4DB2-BD59-A6C34878D82A}">
                    <a16:rowId xmlns:a16="http://schemas.microsoft.com/office/drawing/2014/main" val="2697282110"/>
                  </a:ext>
                </a:extLst>
              </a:tr>
              <a:tr h="370840">
                <a:tc>
                  <a:txBody>
                    <a:bodyPr/>
                    <a:lstStyle/>
                    <a:p>
                      <a:pPr marL="0" algn="ctr" defTabSz="914400" rtl="0" eaLnBrk="1" latinLnBrk="0" hangingPunct="1"/>
                      <a:r>
                        <a:rPr lang="it-IT" sz="1200" b="1" kern="1200" dirty="0">
                          <a:solidFill>
                            <a:schemeClr val="dk1"/>
                          </a:solidFill>
                          <a:latin typeface="+mn-lt"/>
                          <a:ea typeface="+mn-ea"/>
                          <a:cs typeface="+mn-cs"/>
                        </a:rPr>
                        <a:t>SYNCH</a:t>
                      </a:r>
                      <a:endParaRPr lang="en-US" sz="1200" b="1"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Arial" panose="020B0604020202020204" pitchFamily="34" charset="0"/>
                          <a:ea typeface="+mn-ea"/>
                          <a:cs typeface="+mn-cs"/>
                        </a:rPr>
                        <a:t>The pin features master / slave synchronization</a:t>
                      </a:r>
                    </a:p>
                  </a:txBody>
                  <a:tcPr anchor="ctr"/>
                </a:tc>
                <a:extLst>
                  <a:ext uri="{0D108BD9-81ED-4DB2-BD59-A6C34878D82A}">
                    <a16:rowId xmlns:a16="http://schemas.microsoft.com/office/drawing/2014/main" val="1296444348"/>
                  </a:ext>
                </a:extLst>
              </a:tr>
              <a:tr h="370840">
                <a:tc>
                  <a:txBody>
                    <a:bodyPr/>
                    <a:lstStyle/>
                    <a:p>
                      <a:pPr marL="0" algn="ctr" defTabSz="914400" rtl="0" eaLnBrk="1" latinLnBrk="0" hangingPunct="1"/>
                      <a:r>
                        <a:rPr lang="it-IT" sz="1200" b="1" kern="1200" dirty="0">
                          <a:solidFill>
                            <a:schemeClr val="dk1"/>
                          </a:solidFill>
                          <a:latin typeface="+mn-lt"/>
                          <a:ea typeface="+mn-ea"/>
                          <a:cs typeface="+mn-cs"/>
                        </a:rPr>
                        <a:t>FSW</a:t>
                      </a:r>
                      <a:endParaRPr lang="en-US" sz="1200" b="1"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Arial" panose="020B0604020202020204" pitchFamily="34" charset="0"/>
                          <a:ea typeface="+mn-ea"/>
                          <a:cs typeface="+mn-cs"/>
                        </a:rPr>
                        <a:t>A pull-up resistor (E24 series only) to VCC or pull down to GND selects the switching frequency. Pin strapping is active only before the soft-start phase to minimize the IC consumption.</a:t>
                      </a:r>
                      <a:r>
                        <a:rPr lang="en-US" sz="1400" kern="1200" dirty="0">
                          <a:solidFill>
                            <a:schemeClr val="dk1"/>
                          </a:solidFill>
                          <a:latin typeface="+mn-lt"/>
                          <a:ea typeface="+mn-ea"/>
                          <a:cs typeface="+mn-cs"/>
                        </a:rPr>
                        <a:t>	</a:t>
                      </a:r>
                    </a:p>
                  </a:txBody>
                  <a:tcPr anchor="ctr"/>
                </a:tc>
                <a:extLst>
                  <a:ext uri="{0D108BD9-81ED-4DB2-BD59-A6C34878D82A}">
                    <a16:rowId xmlns:a16="http://schemas.microsoft.com/office/drawing/2014/main" val="3143780288"/>
                  </a:ext>
                </a:extLst>
              </a:tr>
              <a:tr h="0">
                <a:tc>
                  <a:txBody>
                    <a:bodyPr/>
                    <a:lstStyle/>
                    <a:p>
                      <a:pPr marL="0" algn="ctr" defTabSz="914400" rtl="0" eaLnBrk="1" latinLnBrk="0" hangingPunct="1"/>
                      <a:r>
                        <a:rPr lang="it-IT" sz="1200" b="1" kern="1200" dirty="0">
                          <a:solidFill>
                            <a:schemeClr val="dk1"/>
                          </a:solidFill>
                          <a:latin typeface="+mn-lt"/>
                          <a:ea typeface="+mn-ea"/>
                          <a:cs typeface="+mn-cs"/>
                        </a:rPr>
                        <a:t>MLF</a:t>
                      </a:r>
                      <a:endParaRPr lang="en-US" sz="1200" b="1"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Arial" panose="020B0604020202020204" pitchFamily="34" charset="0"/>
                          <a:ea typeface="+mn-ea"/>
                          <a:cs typeface="+mn-cs"/>
                        </a:rPr>
                        <a:t>A pull down resistor is used to adjust the RST threshold </a:t>
                      </a:r>
                      <a:endParaRPr lang="en-US" sz="18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2165908284"/>
                  </a:ext>
                </a:extLst>
              </a:tr>
              <a:tr h="370840">
                <a:tc>
                  <a:txBody>
                    <a:bodyPr/>
                    <a:lstStyle/>
                    <a:p>
                      <a:pPr algn="ctr"/>
                      <a:r>
                        <a:rPr lang="it-IT" sz="1200" b="1" kern="1200" dirty="0">
                          <a:solidFill>
                            <a:schemeClr val="dk1"/>
                          </a:solidFill>
                          <a:latin typeface="+mn-lt"/>
                          <a:ea typeface="+mn-ea"/>
                          <a:cs typeface="+mn-cs"/>
                        </a:rPr>
                        <a:t>COMP</a:t>
                      </a:r>
                      <a:endParaRPr lang="en-US" sz="1200" b="1"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Arial" panose="020B0604020202020204" pitchFamily="34" charset="0"/>
                          <a:ea typeface="+mn-ea"/>
                          <a:cs typeface="+mn-cs"/>
                        </a:rPr>
                        <a:t>Output of the error amplifier. The designed compensation network is connected at this pin</a:t>
                      </a:r>
                      <a:endParaRPr lang="en-US" sz="18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3534234688"/>
                  </a:ext>
                </a:extLst>
              </a:tr>
              <a:tr h="370840">
                <a:tc>
                  <a:txBody>
                    <a:bodyPr/>
                    <a:lstStyle/>
                    <a:p>
                      <a:pPr marL="0" algn="ctr" defTabSz="914400" rtl="0" eaLnBrk="1" latinLnBrk="0" hangingPunct="1"/>
                      <a:r>
                        <a:rPr lang="it-IT" sz="1200" b="1" kern="1200" dirty="0">
                          <a:solidFill>
                            <a:schemeClr val="dk1"/>
                          </a:solidFill>
                          <a:latin typeface="+mn-lt"/>
                          <a:ea typeface="+mn-ea"/>
                          <a:cs typeface="+mn-cs"/>
                        </a:rPr>
                        <a:t>DELAY</a:t>
                      </a:r>
                      <a:endParaRPr lang="en-US" sz="1200" b="1"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Arial" panose="020B0604020202020204" pitchFamily="34" charset="0"/>
                          <a:ea typeface="+mn-ea"/>
                          <a:cs typeface="+mn-cs"/>
                        </a:rPr>
                        <a:t>An external capacitor connected to this pin sets the time DELAY to assert the rising edge of the RST open collector after the output voltage is over the reset threshold. If this pin is left floating, RST is like a Power Good</a:t>
                      </a:r>
                    </a:p>
                  </a:txBody>
                  <a:tcPr anchor="ctr"/>
                </a:tc>
                <a:extLst>
                  <a:ext uri="{0D108BD9-81ED-4DB2-BD59-A6C34878D82A}">
                    <a16:rowId xmlns:a16="http://schemas.microsoft.com/office/drawing/2014/main" val="1549759394"/>
                  </a:ext>
                </a:extLst>
              </a:tr>
              <a:tr h="370840">
                <a:tc>
                  <a:txBody>
                    <a:bodyPr/>
                    <a:lstStyle/>
                    <a:p>
                      <a:pPr marL="0" algn="ctr" defTabSz="914400" rtl="0" eaLnBrk="1" latinLnBrk="0" hangingPunct="1"/>
                      <a:r>
                        <a:rPr lang="it-IT" sz="1200" b="1" kern="1200" dirty="0">
                          <a:solidFill>
                            <a:schemeClr val="dk1"/>
                          </a:solidFill>
                          <a:latin typeface="+mn-lt"/>
                          <a:ea typeface="+mn-ea"/>
                          <a:cs typeface="+mn-cs"/>
                        </a:rPr>
                        <a:t>VOUT</a:t>
                      </a:r>
                      <a:endParaRPr lang="en-US" sz="1200" b="1"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Arial" panose="020B0604020202020204" pitchFamily="34" charset="0"/>
                          <a:ea typeface="+mn-ea"/>
                          <a:cs typeface="+mn-cs"/>
                        </a:rPr>
                        <a:t>Primary output voltage sensing	</a:t>
                      </a:r>
                    </a:p>
                  </a:txBody>
                  <a:tcPr anchor="ctr"/>
                </a:tc>
                <a:extLst>
                  <a:ext uri="{0D108BD9-81ED-4DB2-BD59-A6C34878D82A}">
                    <a16:rowId xmlns:a16="http://schemas.microsoft.com/office/drawing/2014/main" val="2166879003"/>
                  </a:ext>
                </a:extLst>
              </a:tr>
              <a:tr h="370840">
                <a:tc>
                  <a:txBody>
                    <a:bodyPr/>
                    <a:lstStyle/>
                    <a:p>
                      <a:pPr algn="ctr"/>
                      <a:r>
                        <a:rPr lang="it-IT" sz="1200" b="1" dirty="0"/>
                        <a:t>SGND</a:t>
                      </a:r>
                      <a:endParaRPr lang="en-US" sz="1200" b="1" dirty="0"/>
                    </a:p>
                  </a:txBody>
                  <a:tcPr anchor="ctr"/>
                </a:tc>
                <a:tc>
                  <a:txBody>
                    <a:bodyPr/>
                    <a:lstStyle/>
                    <a:p>
                      <a:pPr algn="ct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Signal Ground</a:t>
                      </a:r>
                      <a:endParaRPr lang="en-US" sz="1800" dirty="0"/>
                    </a:p>
                  </a:txBody>
                  <a:tcPr anchor="ctr"/>
                </a:tc>
                <a:extLst>
                  <a:ext uri="{0D108BD9-81ED-4DB2-BD59-A6C34878D82A}">
                    <a16:rowId xmlns:a16="http://schemas.microsoft.com/office/drawing/2014/main" val="894713668"/>
                  </a:ext>
                </a:extLst>
              </a:tr>
              <a:tr h="370840">
                <a:tc>
                  <a:txBody>
                    <a:bodyPr/>
                    <a:lstStyle/>
                    <a:p>
                      <a:pPr algn="ctr"/>
                      <a:r>
                        <a:rPr lang="it-IT" sz="1200" b="1" dirty="0"/>
                        <a:t>PGND</a:t>
                      </a:r>
                      <a:endParaRPr lang="en-US" sz="12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Power Ground</a:t>
                      </a:r>
                      <a:endParaRPr kumimoji="0" lang="en-US" sz="800" b="0"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anchor="ctr"/>
                </a:tc>
                <a:extLst>
                  <a:ext uri="{0D108BD9-81ED-4DB2-BD59-A6C34878D82A}">
                    <a16:rowId xmlns:a16="http://schemas.microsoft.com/office/drawing/2014/main" val="3509843772"/>
                  </a:ext>
                </a:extLst>
              </a:tr>
              <a:tr h="370840">
                <a:tc>
                  <a:txBody>
                    <a:bodyPr/>
                    <a:lstStyle/>
                    <a:p>
                      <a:pPr algn="ctr"/>
                      <a:r>
                        <a:rPr lang="it-IT" sz="1200" b="1" dirty="0"/>
                        <a:t>LX</a:t>
                      </a:r>
                      <a:endParaRPr lang="en-US" sz="12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dirty="0">
                          <a:ln>
                            <a:noFill/>
                          </a:ln>
                          <a:solidFill>
                            <a:srgbClr val="000000"/>
                          </a:solidFill>
                          <a:effectLst/>
                          <a:uLnTx/>
                          <a:uFillTx/>
                          <a:latin typeface="Arial" panose="020B0604020202020204" pitchFamily="34" charset="0"/>
                          <a:ea typeface="+mn-ea"/>
                          <a:cs typeface="+mn-cs"/>
                        </a:rPr>
                        <a:t>Switching </a:t>
                      </a:r>
                      <a:r>
                        <a:rPr kumimoji="0" lang="it-IT" sz="800" b="0" i="0" u="none" strike="noStrike" kern="1200" cap="none" spc="0" normalizeH="0" baseline="0" dirty="0" err="1">
                          <a:ln>
                            <a:noFill/>
                          </a:ln>
                          <a:solidFill>
                            <a:srgbClr val="000000"/>
                          </a:solidFill>
                          <a:effectLst/>
                          <a:uLnTx/>
                          <a:uFillTx/>
                          <a:latin typeface="Arial" panose="020B0604020202020204" pitchFamily="34" charset="0"/>
                          <a:ea typeface="+mn-ea"/>
                          <a:cs typeface="+mn-cs"/>
                        </a:rPr>
                        <a:t>node</a:t>
                      </a:r>
                      <a:endParaRPr kumimoji="0" lang="en-US" sz="800" b="0"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anchor="ctr"/>
                </a:tc>
                <a:extLst>
                  <a:ext uri="{0D108BD9-81ED-4DB2-BD59-A6C34878D82A}">
                    <a16:rowId xmlns:a16="http://schemas.microsoft.com/office/drawing/2014/main" val="3508808769"/>
                  </a:ext>
                </a:extLst>
              </a:tr>
              <a:tr h="370840">
                <a:tc>
                  <a:txBody>
                    <a:bodyPr/>
                    <a:lstStyle/>
                    <a:p>
                      <a:pPr algn="ctr"/>
                      <a:r>
                        <a:rPr lang="it-IT" sz="1200" b="1" dirty="0"/>
                        <a:t>VIN</a:t>
                      </a:r>
                      <a:endParaRPr lang="en-US" sz="12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dirty="0">
                          <a:ln>
                            <a:noFill/>
                          </a:ln>
                          <a:solidFill>
                            <a:srgbClr val="000000"/>
                          </a:solidFill>
                          <a:effectLst/>
                          <a:uLnTx/>
                          <a:uFillTx/>
                          <a:latin typeface="Arial" panose="020B0604020202020204" pitchFamily="34" charset="0"/>
                          <a:ea typeface="+mn-ea"/>
                          <a:cs typeface="+mn-cs"/>
                        </a:rPr>
                        <a:t>DC Input Voltage</a:t>
                      </a:r>
                      <a:endParaRPr kumimoji="0" lang="en-US" sz="800" b="0"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anchor="ctr"/>
                </a:tc>
                <a:extLst>
                  <a:ext uri="{0D108BD9-81ED-4DB2-BD59-A6C34878D82A}">
                    <a16:rowId xmlns:a16="http://schemas.microsoft.com/office/drawing/2014/main" val="4019262785"/>
                  </a:ext>
                </a:extLst>
              </a:tr>
              <a:tr h="370840">
                <a:tc>
                  <a:txBody>
                    <a:bodyPr/>
                    <a:lstStyle/>
                    <a:p>
                      <a:pPr algn="ctr"/>
                      <a:r>
                        <a:rPr lang="it-IT" sz="1200" b="1" dirty="0"/>
                        <a:t>VBIAS</a:t>
                      </a:r>
                      <a:endParaRPr lang="en-US" sz="12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Arial" panose="020B0604020202020204" pitchFamily="34" charset="0"/>
                          <a:ea typeface="+mn-ea"/>
                          <a:cs typeface="+mn-cs"/>
                        </a:rPr>
                        <a:t>Typically connected to the regulated primary output voltage, if it does not exceed 6V</a:t>
                      </a:r>
                    </a:p>
                  </a:txBody>
                  <a:tcPr anchor="ctr"/>
                </a:tc>
                <a:extLst>
                  <a:ext uri="{0D108BD9-81ED-4DB2-BD59-A6C34878D82A}">
                    <a16:rowId xmlns:a16="http://schemas.microsoft.com/office/drawing/2014/main" val="3350881654"/>
                  </a:ext>
                </a:extLst>
              </a:tr>
              <a:tr h="370840">
                <a:tc>
                  <a:txBody>
                    <a:bodyPr/>
                    <a:lstStyle/>
                    <a:p>
                      <a:pPr algn="ctr"/>
                      <a:r>
                        <a:rPr lang="it-IT" sz="1200" b="1" dirty="0"/>
                        <a:t>E.P</a:t>
                      </a:r>
                      <a:endParaRPr lang="en-US" sz="12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rgbClr val="000000"/>
                          </a:solidFill>
                          <a:effectLst/>
                          <a:uLnTx/>
                          <a:uFillTx/>
                          <a:latin typeface="Arial" panose="020B0604020202020204" pitchFamily="34" charset="0"/>
                          <a:ea typeface="+mn-ea"/>
                          <a:cs typeface="+mn-cs"/>
                        </a:rPr>
                        <a:t>Exposed pad must be connected to SGND, PGND	</a:t>
                      </a:r>
                    </a:p>
                  </a:txBody>
                  <a:tcPr anchor="ctr"/>
                </a:tc>
                <a:extLst>
                  <a:ext uri="{0D108BD9-81ED-4DB2-BD59-A6C34878D82A}">
                    <a16:rowId xmlns:a16="http://schemas.microsoft.com/office/drawing/2014/main" val="1167445798"/>
                  </a:ext>
                </a:extLst>
              </a:tr>
            </a:tbl>
          </a:graphicData>
        </a:graphic>
      </p:graphicFrame>
    </p:spTree>
    <p:extLst>
      <p:ext uri="{BB962C8B-B14F-4D97-AF65-F5344CB8AC3E}">
        <p14:creationId xmlns:p14="http://schemas.microsoft.com/office/powerpoint/2010/main" val="4124451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2CA30D-D9E0-4262-8B18-BBCF8F47CADA}"/>
              </a:ext>
            </a:extLst>
          </p:cNvPr>
          <p:cNvSpPr>
            <a:spLocks noGrp="1"/>
          </p:cNvSpPr>
          <p:nvPr>
            <p:ph type="title"/>
          </p:nvPr>
        </p:nvSpPr>
        <p:spPr>
          <a:xfrm>
            <a:off x="300037" y="-1"/>
            <a:ext cx="11609159" cy="1304925"/>
          </a:xfrm>
        </p:spPr>
        <p:txBody>
          <a:bodyPr/>
          <a:lstStyle/>
          <a:p>
            <a:r>
              <a:rPr lang="en-US" dirty="0"/>
              <a:t>5 W  Isolated buck converter evaluation board </a:t>
            </a:r>
            <a:br>
              <a:rPr lang="en-US" dirty="0"/>
            </a:br>
            <a:r>
              <a:rPr lang="en-US" dirty="0"/>
              <a:t>with dual isolated output</a:t>
            </a:r>
          </a:p>
        </p:txBody>
      </p:sp>
      <p:sp>
        <p:nvSpPr>
          <p:cNvPr id="4" name="Slide Number Placeholder 3">
            <a:extLst>
              <a:ext uri="{FF2B5EF4-FFF2-40B4-BE49-F238E27FC236}">
                <a16:creationId xmlns:a16="http://schemas.microsoft.com/office/drawing/2014/main" id="{AA93B9A1-6771-454D-B77E-3DEB28A0D8BC}"/>
              </a:ext>
            </a:extLst>
          </p:cNvPr>
          <p:cNvSpPr>
            <a:spLocks noGrp="1"/>
          </p:cNvSpPr>
          <p:nvPr>
            <p:ph type="sldNum" sz="quarter" idx="12"/>
          </p:nvPr>
        </p:nvSpPr>
        <p:spPr>
          <a:xfrm>
            <a:off x="11610261" y="6330968"/>
            <a:ext cx="411004" cy="292554"/>
          </a:xfrm>
        </p:spPr>
        <p:txBody>
          <a:bodyPr/>
          <a:lstStyle/>
          <a:p>
            <a:r>
              <a:rPr lang="fr-FR"/>
              <a:t> </a:t>
            </a:r>
            <a:fld id="{D7A79964-404B-49E7-9019-D19C4EEAE8AF}" type="slidenum">
              <a:rPr smtClean="0"/>
              <a:pPr/>
              <a:t>8</a:t>
            </a:fld>
            <a:endParaRPr dirty="0"/>
          </a:p>
        </p:txBody>
      </p:sp>
      <p:pic>
        <p:nvPicPr>
          <p:cNvPr id="1026" name="Picture 2">
            <a:extLst>
              <a:ext uri="{FF2B5EF4-FFF2-40B4-BE49-F238E27FC236}">
                <a16:creationId xmlns:a16="http://schemas.microsoft.com/office/drawing/2014/main" id="{C839A6E9-022B-4D0F-B80E-C894980E45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532" y="1161978"/>
            <a:ext cx="3488171" cy="2399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139018D-8686-4D32-8476-ADC961E5DCC8}"/>
              </a:ext>
            </a:extLst>
          </p:cNvPr>
          <p:cNvSpPr/>
          <p:nvPr/>
        </p:nvSpPr>
        <p:spPr>
          <a:xfrm>
            <a:off x="612775" y="3953164"/>
            <a:ext cx="1677843" cy="14707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15DAF7E-C246-4B4C-A88A-649D33AA6ED8}"/>
              </a:ext>
            </a:extLst>
          </p:cNvPr>
          <p:cNvPicPr>
            <a:picLocks noChangeAspect="1"/>
          </p:cNvPicPr>
          <p:nvPr/>
        </p:nvPicPr>
        <p:blipFill>
          <a:blip r:embed="rId4"/>
          <a:stretch>
            <a:fillRect/>
          </a:stretch>
        </p:blipFill>
        <p:spPr>
          <a:xfrm>
            <a:off x="0" y="3561119"/>
            <a:ext cx="12098438" cy="3153215"/>
          </a:xfrm>
          <a:prstGeom prst="rect">
            <a:avLst/>
          </a:prstGeom>
        </p:spPr>
      </p:pic>
      <p:sp>
        <p:nvSpPr>
          <p:cNvPr id="8" name="Rectangle 7">
            <a:extLst>
              <a:ext uri="{FF2B5EF4-FFF2-40B4-BE49-F238E27FC236}">
                <a16:creationId xmlns:a16="http://schemas.microsoft.com/office/drawing/2014/main" id="{5865F08E-6E31-4393-AF50-90348F8B2C77}"/>
              </a:ext>
            </a:extLst>
          </p:cNvPr>
          <p:cNvSpPr/>
          <p:nvPr/>
        </p:nvSpPr>
        <p:spPr>
          <a:xfrm>
            <a:off x="612775" y="3953163"/>
            <a:ext cx="1677843" cy="1470761"/>
          </a:xfrm>
          <a:prstGeom prst="rect">
            <a:avLst/>
          </a:prstGeom>
          <a:solidFill>
            <a:schemeClr val="tx1">
              <a:lumMod val="90000"/>
              <a:lumOff val="10000"/>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283E712-EC7E-449B-9961-EC0438B1019F}"/>
              </a:ext>
            </a:extLst>
          </p:cNvPr>
          <p:cNvSpPr/>
          <p:nvPr/>
        </p:nvSpPr>
        <p:spPr>
          <a:xfrm>
            <a:off x="8708448" y="3771790"/>
            <a:ext cx="3200748" cy="2287265"/>
          </a:xfrm>
          <a:prstGeom prst="rect">
            <a:avLst/>
          </a:prstGeom>
          <a:solidFill>
            <a:srgbClr val="FF00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3983E31-26B3-4A2B-970B-396748DAB4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2165"/>
          <a:stretch/>
        </p:blipFill>
        <p:spPr>
          <a:xfrm>
            <a:off x="4813050" y="1395253"/>
            <a:ext cx="2221268" cy="2376538"/>
          </a:xfrm>
          <a:prstGeom prst="rect">
            <a:avLst/>
          </a:prstGeom>
        </p:spPr>
      </p:pic>
    </p:spTree>
    <p:extLst>
      <p:ext uri="{BB962C8B-B14F-4D97-AF65-F5344CB8AC3E}">
        <p14:creationId xmlns:p14="http://schemas.microsoft.com/office/powerpoint/2010/main" val="166234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662B-6A30-4ED4-8E9B-2C3C0D22A8D1}"/>
              </a:ext>
            </a:extLst>
          </p:cNvPr>
          <p:cNvSpPr>
            <a:spLocks noGrp="1"/>
          </p:cNvSpPr>
          <p:nvPr>
            <p:ph type="title"/>
          </p:nvPr>
        </p:nvSpPr>
        <p:spPr>
          <a:xfrm>
            <a:off x="300037" y="-1"/>
            <a:ext cx="11609159" cy="1304925"/>
          </a:xfrm>
        </p:spPr>
        <p:txBody>
          <a:bodyPr/>
          <a:lstStyle/>
          <a:p>
            <a:r>
              <a:rPr lang="en-US" dirty="0"/>
              <a:t>5W isolated buck converter evaluation board </a:t>
            </a:r>
            <a:br>
              <a:rPr lang="en-US" dirty="0"/>
            </a:br>
            <a:r>
              <a:rPr lang="en-US" dirty="0"/>
              <a:t>with single isolated output</a:t>
            </a:r>
          </a:p>
        </p:txBody>
      </p:sp>
      <p:sp>
        <p:nvSpPr>
          <p:cNvPr id="3" name="Slide Number Placeholder 2">
            <a:extLst>
              <a:ext uri="{FF2B5EF4-FFF2-40B4-BE49-F238E27FC236}">
                <a16:creationId xmlns:a16="http://schemas.microsoft.com/office/drawing/2014/main" id="{ADFC838E-96F9-4EEA-9265-DE966466D263}"/>
              </a:ext>
            </a:extLst>
          </p:cNvPr>
          <p:cNvSpPr>
            <a:spLocks noGrp="1"/>
          </p:cNvSpPr>
          <p:nvPr>
            <p:ph type="sldNum" sz="quarter" idx="12"/>
          </p:nvPr>
        </p:nvSpPr>
        <p:spPr>
          <a:xfrm>
            <a:off x="11610261" y="6330968"/>
            <a:ext cx="411004" cy="292554"/>
          </a:xfrm>
        </p:spPr>
        <p:txBody>
          <a:bodyPr/>
          <a:lstStyle/>
          <a:p>
            <a:r>
              <a:rPr lang="fr-FR"/>
              <a:t> </a:t>
            </a:r>
            <a:fld id="{D7A79964-404B-49E7-9019-D19C4EEAE8AF}" type="slidenum">
              <a:rPr smtClean="0"/>
              <a:pPr/>
              <a:t>9</a:t>
            </a:fld>
            <a:endParaRPr dirty="0"/>
          </a:p>
        </p:txBody>
      </p:sp>
      <p:pic>
        <p:nvPicPr>
          <p:cNvPr id="5" name="Picture 4">
            <a:extLst>
              <a:ext uri="{FF2B5EF4-FFF2-40B4-BE49-F238E27FC236}">
                <a16:creationId xmlns:a16="http://schemas.microsoft.com/office/drawing/2014/main" id="{79F2671D-1BC8-4B8F-8592-CA061C8A1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637" y="3429000"/>
            <a:ext cx="11595126" cy="3332018"/>
          </a:xfrm>
          <a:prstGeom prst="rect">
            <a:avLst/>
          </a:prstGeom>
        </p:spPr>
      </p:pic>
      <p:pic>
        <p:nvPicPr>
          <p:cNvPr id="2050" name="Picture 2">
            <a:extLst>
              <a:ext uri="{FF2B5EF4-FFF2-40B4-BE49-F238E27FC236}">
                <a16:creationId xmlns:a16="http://schemas.microsoft.com/office/drawing/2014/main" id="{AD86E2D2-76A9-494B-B403-993E7F316D0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1248" y="1304924"/>
            <a:ext cx="3663661" cy="26058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6E073A1-2329-4634-96EA-60C2E8197A71}"/>
              </a:ext>
            </a:extLst>
          </p:cNvPr>
          <p:cNvSpPr/>
          <p:nvPr/>
        </p:nvSpPr>
        <p:spPr>
          <a:xfrm>
            <a:off x="8737600" y="3796144"/>
            <a:ext cx="3001818" cy="2397327"/>
          </a:xfrm>
          <a:prstGeom prst="rect">
            <a:avLst/>
          </a:prstGeom>
          <a:solidFill>
            <a:srgbClr val="FF00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E973FC8-1674-4F06-A3AD-CCF8C3D6C3FC}"/>
              </a:ext>
            </a:extLst>
          </p:cNvPr>
          <p:cNvSpPr/>
          <p:nvPr/>
        </p:nvSpPr>
        <p:spPr>
          <a:xfrm>
            <a:off x="1120775" y="4190999"/>
            <a:ext cx="1677843" cy="1470761"/>
          </a:xfrm>
          <a:prstGeom prst="rect">
            <a:avLst/>
          </a:prstGeom>
          <a:solidFill>
            <a:schemeClr val="tx1">
              <a:lumMod val="90000"/>
              <a:lumOff val="10000"/>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60D1222-A8D6-4357-811F-9445732F74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25612" y="1442115"/>
            <a:ext cx="2175274" cy="2611692"/>
          </a:xfrm>
          <a:prstGeom prst="rect">
            <a:avLst/>
          </a:prstGeom>
        </p:spPr>
      </p:pic>
    </p:spTree>
    <p:extLst>
      <p:ext uri="{BB962C8B-B14F-4D97-AF65-F5344CB8AC3E}">
        <p14:creationId xmlns:p14="http://schemas.microsoft.com/office/powerpoint/2010/main" val="29502162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LINAME" val="ᕧᖀᕕᕾᕳᖅᖅᕻᕸᕻᕷᕶ"/>
  <p:tag name="DATETIME" val="ᕉᕁᕃᕃᕁᕄᕂᕃᕋᔲᔲᕃᕂᕌᕃᕈᕓᕟᔲᔺᕙᕟᕦᔽᕄᕌᕂᔻ"/>
  <p:tag name="DONEBY" val="ᕥᕦᕮᖆᕳᖇᕸᖁᖇᖄᖈ"/>
  <p:tag name="IPADDRESS" val="ᕙᕠᕔᕕᕩᕞᕂᕈᕊᕇ"/>
  <p:tag name="APPVER" val="ᕅᕀᕂ"/>
  <p:tag name="RANDOM" val="18"/>
  <p:tag name="CHECKSUM" val="ᕆᕆᕉᕈ"/>
</p:tagLst>
</file>

<file path=ppt/theme/theme1.xml><?xml version="1.0" encoding="utf-8"?>
<a:theme xmlns:a="http://schemas.openxmlformats.org/drawingml/2006/main" name="ST PowerPoint Template 16x9">
  <a:themeElements>
    <a:clrScheme name="STMicroelectronics 2020">
      <a:dk1>
        <a:srgbClr val="03234B"/>
      </a:dk1>
      <a:lt1>
        <a:srgbClr val="FFFFFF"/>
      </a:lt1>
      <a:dk2>
        <a:srgbClr val="464650"/>
      </a:dk2>
      <a:lt2>
        <a:srgbClr val="E8E8E9"/>
      </a:lt2>
      <a:accent1>
        <a:srgbClr val="03234B"/>
      </a:accent1>
      <a:accent2>
        <a:srgbClr val="E6007E"/>
      </a:accent2>
      <a:accent3>
        <a:srgbClr val="3CB4E6"/>
      </a:accent3>
      <a:accent4>
        <a:srgbClr val="FFD200"/>
      </a:accent4>
      <a:accent5>
        <a:srgbClr val="49B170"/>
      </a:accent5>
      <a:accent6>
        <a:srgbClr val="8C0078"/>
      </a:accent6>
      <a:hlink>
        <a:srgbClr val="03234B"/>
      </a:hlink>
      <a:folHlink>
        <a:srgbClr val="03234B"/>
      </a:folHlink>
    </a:clrScheme>
    <a:fontScheme name="ST BRAND 20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defPPr>
      </a:lstStyle>
    </a:txDef>
  </a:objectDefaults>
  <a:extraClrSchemeLst/>
  <a:extLst>
    <a:ext uri="{05A4C25C-085E-4340-85A3-A5531E510DB2}">
      <thm15:themeFamily xmlns:thm15="http://schemas.microsoft.com/office/thememl/2012/main" name="Presentation5" id="{2DAE97F0-2740-4A63-B758-6FCCAED67C53}" vid="{624808AC-E232-4A35-BF17-72EF655FC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23F96871E66D43B43F3A516D3BEEAF" ma:contentTypeVersion="9" ma:contentTypeDescription="Create a new document." ma:contentTypeScope="" ma:versionID="c17f10e3c549836bcb7fba416114e111">
  <xsd:schema xmlns:xsd="http://www.w3.org/2001/XMLSchema" xmlns:xs="http://www.w3.org/2001/XMLSchema" xmlns:p="http://schemas.microsoft.com/office/2006/metadata/properties" xmlns:ns2="94562a47-4356-44e1-85b9-8face16d7a1a" targetNamespace="http://schemas.microsoft.com/office/2006/metadata/properties" ma:root="true" ma:fieldsID="7321fc192ecd4fa230c86274836fd9c4" ns2:_="">
    <xsd:import namespace="94562a47-4356-44e1-85b9-8face16d7a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62a47-4356-44e1-85b9-8face16d7a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6E1DB9-95C4-4C00-8A9A-15CF7980C566}">
  <ds:schemaRefs>
    <ds:schemaRef ds:uri="http://schemas.microsoft.com/office/2006/documentManagement/types"/>
    <ds:schemaRef ds:uri="http://schemas.microsoft.com/office/infopath/2007/PartnerControls"/>
    <ds:schemaRef ds:uri="b5798430-e909-4224-a756-364afcd9d3db"/>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964ac87d-ee9f-445a-856c-d1bb75df95c2"/>
    <ds:schemaRef ds:uri="http://www.w3.org/XML/1998/namespace"/>
    <ds:schemaRef ds:uri="http://purl.org/dc/dcmitype/"/>
  </ds:schemaRefs>
</ds:datastoreItem>
</file>

<file path=customXml/itemProps2.xml><?xml version="1.0" encoding="utf-8"?>
<ds:datastoreItem xmlns:ds="http://schemas.openxmlformats.org/officeDocument/2006/customXml" ds:itemID="{F48C5FE9-686E-44D3-A907-575204F2B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62a47-4356-44e1-85b9-8face16d7a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6292F7-FCC8-408C-9F2A-79F2E1EEF1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2020_ST_Template_16-9_DRAFT NEW COLORS</Template>
  <TotalTime>4958</TotalTime>
  <Words>743</Words>
  <Application>Microsoft Office PowerPoint</Application>
  <PresentationFormat>Widescreen</PresentationFormat>
  <Paragraphs>127</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Symbol</vt:lpstr>
      <vt:lpstr>ST PowerPoint Template 16x9</vt:lpstr>
      <vt:lpstr>A/L6986i</vt:lpstr>
      <vt:lpstr>Example of architecture for OBC</vt:lpstr>
      <vt:lpstr>DC DC  converter flybuck topology  </vt:lpstr>
      <vt:lpstr>Isolated Buck Converter</vt:lpstr>
      <vt:lpstr>Isolated Buck Converter</vt:lpstr>
      <vt:lpstr>A/L6986i</vt:lpstr>
      <vt:lpstr>A/L6986i typical application  </vt:lpstr>
      <vt:lpstr>5 W  Isolated buck converter evaluation board  with dual isolated output</vt:lpstr>
      <vt:lpstr>5W isolated buck converter evaluation board  with single isolated output</vt:lpstr>
      <vt:lpstr>PowerPoint Presentation</vt:lpstr>
    </vt:vector>
  </TitlesOfParts>
  <Company>STMicroelectronics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PowerPoint™ template 16:9</dc:title>
  <dc:creator>Daniele PRATI</dc:creator>
  <cp:keywords>boost; Buck Regulators; DCDC power converters; Buck-Boost Converter</cp:keywords>
  <cp:lastModifiedBy>Florian COTTI</cp:lastModifiedBy>
  <cp:revision>199</cp:revision>
  <dcterms:created xsi:type="dcterms:W3CDTF">2019-12-20T11:20:22Z</dcterms:created>
  <dcterms:modified xsi:type="dcterms:W3CDTF">2021-05-27T11:25:35Z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0x0101000C23F96871E66D43B43F3A516D3BEEAF</vt:lpwstr>
  </property>
  <property fmtid="{D5CDD505-2E9C-101B-9397-08002B2CF9AE}" pid="3" name="_dlc_policyId">
    <vt:lpwstr>0x0101002CD26512E226DC44BE8078132D0509C50082BBB4DA58DB4442A1AF0D6231DEE26F|1243667704</vt:lpwstr>
  </property>
  <property fmtid="{D5CDD505-2E9C-101B-9397-08002B2CF9AE}" pid="4" name="ItemRetentionFormula">
    <vt:lpwstr>&lt;formula id="Microsoft.Office.RecordsManagement.PolicyFeatures.Expiration.Formula.BuiltIn"&gt;&lt;number&gt;3&lt;/number&gt;&lt;property&gt;DSDocumentDate&lt;/property&gt;&lt;propertyId&gt;281077f4-e234-47f0-aafc-cdc6628d598e&lt;/propertyId&gt;&lt;period&gt;months&lt;/period&gt;&lt;/formula&gt;</vt:lpwstr>
  </property>
  <property fmtid="{D5CDD505-2E9C-101B-9397-08002B2CF9AE}" pid="5" name="_dlc_DocIdItemGuid">
    <vt:lpwstr>8beb8c25-e00a-4ae5-91ce-7f5110ed86de</vt:lpwstr>
  </property>
  <property fmtid="{D5CDD505-2E9C-101B-9397-08002B2CF9AE}" pid="6" name="ST Location">
    <vt:lpwstr/>
  </property>
  <property fmtid="{D5CDD505-2E9C-101B-9397-08002B2CF9AE}" pid="7" name="TaxKeyword">
    <vt:lpwstr>365;#DCDC power converters|45e6aa64-876d-4d58-9e19-aa89be034966;#366;#Buck Regulators|a8626233-361e-4037-a715-bb8c72bb2ca8;#367;#boost|0fbd96c2-724f-4735-8ed8-94f279280384;#368;#Buck-Boost Converter|020844fc-a81e-43ff-89ee-689a1dcc4bb9</vt:lpwstr>
  </property>
  <property fmtid="{D5CDD505-2E9C-101B-9397-08002B2CF9AE}" pid="8" name="DSTopicTree">
    <vt:lpwstr>2;#Sales|3b7c0103-2c3a-40c3-8d68-0c2087d4d37c</vt:lpwstr>
  </property>
  <property fmtid="{D5CDD505-2E9C-101B-9397-08002B2CF9AE}" pid="9" name="DSDocumentType">
    <vt:lpwstr/>
  </property>
  <property fmtid="{D5CDD505-2E9C-101B-9397-08002B2CF9AE}" pid="10" name="DSTopic">
    <vt:lpwstr>1;#Market and Sales|693342bb-00da-419d-b0b9-da33f8e52875</vt:lpwstr>
  </property>
  <property fmtid="{D5CDD505-2E9C-101B-9397-08002B2CF9AE}" pid="11" name="DSOrganization">
    <vt:lpwstr/>
  </property>
  <property fmtid="{D5CDD505-2E9C-101B-9397-08002B2CF9AE}" pid="12" name="MSIP_Label_cf8c7287-838c-46dd-b281-b1140229e67a_Enabled">
    <vt:lpwstr>true</vt:lpwstr>
  </property>
  <property fmtid="{D5CDD505-2E9C-101B-9397-08002B2CF9AE}" pid="13" name="MSIP_Label_cf8c7287-838c-46dd-b281-b1140229e67a_SetDate">
    <vt:lpwstr>2021-05-21T13:50:36Z</vt:lpwstr>
  </property>
  <property fmtid="{D5CDD505-2E9C-101B-9397-08002B2CF9AE}" pid="14" name="MSIP_Label_cf8c7287-838c-46dd-b281-b1140229e67a_Method">
    <vt:lpwstr>Privileged</vt:lpwstr>
  </property>
  <property fmtid="{D5CDD505-2E9C-101B-9397-08002B2CF9AE}" pid="15" name="MSIP_Label_cf8c7287-838c-46dd-b281-b1140229e67a_Name">
    <vt:lpwstr>cf8c7287-838c-46dd-b281-b1140229e67a</vt:lpwstr>
  </property>
  <property fmtid="{D5CDD505-2E9C-101B-9397-08002B2CF9AE}" pid="16" name="MSIP_Label_cf8c7287-838c-46dd-b281-b1140229e67a_SiteId">
    <vt:lpwstr>75e027c9-20d5-47d5-b82f-77d7cd041e8f</vt:lpwstr>
  </property>
  <property fmtid="{D5CDD505-2E9C-101B-9397-08002B2CF9AE}" pid="17" name="MSIP_Label_cf8c7287-838c-46dd-b281-b1140229e67a_ActionId">
    <vt:lpwstr>3e6a0be5-9afc-4a4d-8e30-96f34f414c20</vt:lpwstr>
  </property>
  <property fmtid="{D5CDD505-2E9C-101B-9397-08002B2CF9AE}" pid="18" name="MSIP_Label_cf8c7287-838c-46dd-b281-b1140229e67a_ContentBits">
    <vt:lpwstr>0</vt:lpwstr>
  </property>
</Properties>
</file>