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4"/>
  </p:sldMasterIdLst>
  <p:notesMasterIdLst>
    <p:notesMasterId r:id="rId8"/>
  </p:notesMasterIdLst>
  <p:handoutMasterIdLst>
    <p:handoutMasterId r:id="rId9"/>
  </p:handoutMasterIdLst>
  <p:sldIdLst>
    <p:sldId id="262" r:id="rId5"/>
    <p:sldId id="302" r:id="rId6"/>
    <p:sldId id="2147478584" r:id="rId7"/>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8D2"/>
    <a:srgbClr val="425A78"/>
    <a:srgbClr val="FFFFFF"/>
    <a:srgbClr val="F3F3F4"/>
    <a:srgbClr val="E8E8E9"/>
    <a:srgbClr val="F9BFDF"/>
    <a:srgbClr val="F27FBE"/>
    <a:srgbClr val="EC409E"/>
    <a:srgbClr val="E6007E"/>
    <a:srgbClr val="0323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72" autoAdjust="0"/>
  </p:normalViewPr>
  <p:slideViewPr>
    <p:cSldViewPr snapToGrid="0" showGuides="1">
      <p:cViewPr varScale="1">
        <p:scale>
          <a:sx n="59" d="100"/>
          <a:sy n="59" d="100"/>
        </p:scale>
        <p:origin x="940" y="60"/>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AD7D1F-CDC0-4CEB-B144-875E3D49D0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latin typeface="Arial" panose="020B0604020202020204" pitchFamily="34" charset="0"/>
            </a:endParaRPr>
          </a:p>
        </p:txBody>
      </p:sp>
      <p:sp>
        <p:nvSpPr>
          <p:cNvPr id="3" name="Date Placeholder 2">
            <a:extLst>
              <a:ext uri="{FF2B5EF4-FFF2-40B4-BE49-F238E27FC236}">
                <a16:creationId xmlns:a16="http://schemas.microsoft.com/office/drawing/2014/main" id="{2DD430F5-9F40-4362-85F4-085C0215E4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D1B6A1-BE2E-4772-BBD3-EC3F7BC839DE}" type="datetimeFigureOut">
              <a:rPr lang="fr-FR" smtClean="0">
                <a:latin typeface="Arial" panose="020B0604020202020204" pitchFamily="34" charset="0"/>
              </a:rPr>
              <a:t>20/08/2024</a:t>
            </a:fld>
            <a:endParaRPr lang="fr-FR">
              <a:latin typeface="Arial" panose="020B0604020202020204" pitchFamily="34" charset="0"/>
            </a:endParaRPr>
          </a:p>
        </p:txBody>
      </p:sp>
      <p:sp>
        <p:nvSpPr>
          <p:cNvPr id="4" name="Footer Placeholder 3">
            <a:extLst>
              <a:ext uri="{FF2B5EF4-FFF2-40B4-BE49-F238E27FC236}">
                <a16:creationId xmlns:a16="http://schemas.microsoft.com/office/drawing/2014/main" id="{8358CAE9-B4B7-44A3-A953-AFAD433421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latin typeface="Arial" panose="020B0604020202020204" pitchFamily="34" charset="0"/>
            </a:endParaRPr>
          </a:p>
        </p:txBody>
      </p:sp>
      <p:sp>
        <p:nvSpPr>
          <p:cNvPr id="5" name="Slide Number Placeholder 4">
            <a:extLst>
              <a:ext uri="{FF2B5EF4-FFF2-40B4-BE49-F238E27FC236}">
                <a16:creationId xmlns:a16="http://schemas.microsoft.com/office/drawing/2014/main" id="{6D484FA0-E5C8-40AE-97D6-0626FF9E52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2D576F-E49F-4C4F-A4D0-9A8A130B9A0D}" type="slidenum">
              <a:rPr lang="fr-FR" smtClean="0">
                <a:latin typeface="Arial" panose="020B0604020202020204" pitchFamily="34" charset="0"/>
              </a:rPr>
              <a:t>‹#›</a:t>
            </a:fld>
            <a:endParaRPr lang="fr-FR">
              <a:latin typeface="Arial" panose="020B0604020202020204" pitchFamily="34" charset="0"/>
            </a:endParaRPr>
          </a:p>
        </p:txBody>
      </p:sp>
    </p:spTree>
    <p:extLst>
      <p:ext uri="{BB962C8B-B14F-4D97-AF65-F5344CB8AC3E}">
        <p14:creationId xmlns:p14="http://schemas.microsoft.com/office/powerpoint/2010/main" val="568461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71C683A4-DA5F-4AC0-B623-C481774958C7}" type="datetimeFigureOut">
              <a:rPr lang="fr-FR" smtClean="0"/>
              <a:pPr/>
              <a:t>20/08/2024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BC58E59B-3326-4FD4-8806-9EAC0DB7D607}" type="slidenum">
              <a:rPr lang="fr-FR" smtClean="0"/>
              <a:pPr/>
              <a:t>‹#›</a:t>
            </a:fld>
            <a:endParaRPr lang="fr-FR"/>
          </a:p>
        </p:txBody>
      </p:sp>
    </p:spTree>
    <p:extLst>
      <p:ext uri="{BB962C8B-B14F-4D97-AF65-F5344CB8AC3E}">
        <p14:creationId xmlns:p14="http://schemas.microsoft.com/office/powerpoint/2010/main" val="3792399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58E59B-3326-4FD4-8806-9EAC0DB7D607}" type="slidenum">
              <a:rPr lang="en-US" smtClean="0"/>
              <a:t>1</a:t>
            </a:fld>
            <a:endParaRPr lang="en-US" dirty="0"/>
          </a:p>
        </p:txBody>
      </p:sp>
    </p:spTree>
    <p:extLst>
      <p:ext uri="{BB962C8B-B14F-4D97-AF65-F5344CB8AC3E}">
        <p14:creationId xmlns:p14="http://schemas.microsoft.com/office/powerpoint/2010/main" val="172444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5"/>
          </p:nvPr>
        </p:nvSpPr>
        <p:spPr/>
        <p:txBody>
          <a:bodyPr/>
          <a:lstStyle/>
          <a:p>
            <a:fld id="{BC58E59B-3326-4FD4-8806-9EAC0DB7D607}" type="slidenum">
              <a:rPr lang="en-US" sz="1600" smtClean="0"/>
              <a:pPr/>
              <a:t>2</a:t>
            </a:fld>
            <a:endParaRPr lang="en-US" sz="1600" dirty="0"/>
          </a:p>
        </p:txBody>
      </p:sp>
    </p:spTree>
    <p:extLst>
      <p:ext uri="{BB962C8B-B14F-4D97-AF65-F5344CB8AC3E}">
        <p14:creationId xmlns:p14="http://schemas.microsoft.com/office/powerpoint/2010/main" val="201492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latin typeface="Arial Narrow" panose="020B0606020202030204" pitchFamily="34" charset="0"/>
              </a:rPr>
              <a:t>The MLPF-WB-04D3 </a:t>
            </a:r>
            <a:r>
              <a:rPr lang="en-US" sz="1800" b="0" i="0" u="none" strike="noStrike" baseline="0" dirty="0">
                <a:latin typeface="Arial Narrow" panose="020B0606020202030204" pitchFamily="34" charset="0"/>
              </a:rPr>
              <a:t>integrates an impedance matching network and harmonics filter. </a:t>
            </a:r>
          </a:p>
          <a:p>
            <a:r>
              <a:rPr lang="en-US" sz="1800" b="0" i="0" u="none" strike="noStrike" baseline="0" dirty="0">
                <a:latin typeface="Arial Narrow" panose="020B0606020202030204" pitchFamily="34" charset="0"/>
              </a:rPr>
              <a:t>The matching impedance network has been tailored to maximize the RF performances of STM32WBA5xxx. </a:t>
            </a:r>
          </a:p>
          <a:p>
            <a:r>
              <a:rPr lang="en-US" sz="1800" b="0" i="0" u="none" strike="noStrike" baseline="0" dirty="0">
                <a:latin typeface="Arial Narrow" panose="020B0606020202030204" pitchFamily="34" charset="0"/>
              </a:rPr>
              <a:t>The MLPF-WB-04D3 uses STMicroelectronics IPD (Integrated and Passive Device) technology on non-conductive glass substrate which optimizes RF performances. </a:t>
            </a:r>
          </a:p>
          <a:p>
            <a:r>
              <a:rPr lang="en-US" sz="1800" b="0" i="0" u="none" strike="noStrike" baseline="0" dirty="0">
                <a:latin typeface="Arial Narrow" panose="020B0606020202030204" pitchFamily="34" charset="0"/>
              </a:rPr>
              <a:t>This is available here in small footprint and low thickness. </a:t>
            </a:r>
          </a:p>
          <a:p>
            <a:endParaRPr lang="en-US" sz="1800" b="0" i="0" u="none" strike="noStrike" baseline="0" dirty="0">
              <a:latin typeface="Arial Narrow" panose="020B0606020202030204" pitchFamily="34" charset="0"/>
            </a:endParaRPr>
          </a:p>
          <a:p>
            <a:r>
              <a:rPr lang="en-US" sz="1800" b="1" i="0" u="none" strike="noStrike" baseline="0" dirty="0">
                <a:latin typeface="Arial" panose="020B0604020202020204" pitchFamily="34" charset="0"/>
              </a:rPr>
              <a:t>Problem solved </a:t>
            </a:r>
            <a:endParaRPr lang="en-US" sz="1800" b="0" i="0" u="none" strike="noStrike" baseline="0" dirty="0">
              <a:latin typeface="Arial" panose="020B0604020202020204" pitchFamily="34" charset="0"/>
            </a:endParaRPr>
          </a:p>
          <a:p>
            <a:r>
              <a:rPr lang="en-US" sz="1800" b="0" i="0" u="none" strike="noStrike" baseline="0" dirty="0">
                <a:latin typeface="Arial Narrow" panose="020B0606020202030204" pitchFamily="34" charset="0"/>
              </a:rPr>
              <a:t>For 2.4 GHz wireless applications, the path between RF Antenna and the pins of the RF Transceiver must show a 50 ohm matched impedance. </a:t>
            </a:r>
          </a:p>
          <a:p>
            <a:r>
              <a:rPr lang="en-US" sz="1800" b="0" i="0" u="none" strike="noStrike" baseline="0" dirty="0">
                <a:latin typeface="Arial Narrow" panose="020B0606020202030204" pitchFamily="34" charset="0"/>
              </a:rPr>
              <a:t>Also, this impedance has been optimized to guarantee the best receive sensitivity and transmit output power levels. This RF path must limit the frequency harmonics emission as per regulatory administrations like FCC, ETSI or ARIB. </a:t>
            </a:r>
          </a:p>
          <a:p>
            <a:endParaRPr lang="en-US" sz="1800" b="0" i="0" u="none" strike="noStrike" baseline="0" dirty="0">
              <a:latin typeface="Arial Narrow" panose="020B0606020202030204" pitchFamily="34" charset="0"/>
            </a:endParaRPr>
          </a:p>
          <a:p>
            <a:r>
              <a:rPr lang="en-US" sz="1800" b="0" i="0" u="none" strike="noStrike" baseline="0" dirty="0">
                <a:latin typeface="Arial Narrow" panose="020B0606020202030204" pitchFamily="34" charset="0"/>
              </a:rPr>
              <a:t>Using discrete RF passive components, the resulting network would be very sensitive to any component variation in temperature. Also, rework would be often needed if it was necessary to recover a 50-ohm impedance match in case the discrete components procurement source is altered. </a:t>
            </a:r>
          </a:p>
          <a:p>
            <a:r>
              <a:rPr lang="en-US" sz="1800" b="0" i="0" u="none" strike="noStrike" baseline="0" dirty="0">
                <a:latin typeface="Arial Narrow" panose="020B0606020202030204" pitchFamily="34" charset="0"/>
              </a:rPr>
              <a:t>This discrete network requires a large PCB space occupation. </a:t>
            </a:r>
          </a:p>
          <a:p>
            <a:r>
              <a:rPr lang="en-US" sz="1800" b="0" i="0" u="none" strike="noStrike" baseline="0" dirty="0">
                <a:latin typeface="Arial Narrow" panose="020B0606020202030204" pitchFamily="34" charset="0"/>
              </a:rPr>
              <a:t>The MLPF-WB-04D3 provides an optimum impedance to guarantee the best RF performances even with temperature variation, simplifying the RF designer’s constraints. </a:t>
            </a:r>
          </a:p>
          <a:p>
            <a:endParaRPr lang="en-US" sz="1800" b="0" i="0" u="none" strike="noStrike" baseline="0" dirty="0">
              <a:latin typeface="Arial Narrow" panose="020B0606020202030204" pitchFamily="34" charset="0"/>
            </a:endParaRPr>
          </a:p>
          <a:p>
            <a:r>
              <a:rPr lang="en-US" sz="1800" b="0" i="0" u="none" strike="noStrike" baseline="0" dirty="0">
                <a:latin typeface="Arial" panose="020B0604020202020204" pitchFamily="34" charset="0"/>
              </a:rPr>
              <a:t> </a:t>
            </a:r>
            <a:r>
              <a:rPr lang="en-US" sz="1800" b="1" i="0" u="none" strike="noStrike" baseline="0" dirty="0">
                <a:latin typeface="Arial" panose="020B0604020202020204" pitchFamily="34" charset="0"/>
              </a:rPr>
              <a:t>Features </a:t>
            </a:r>
            <a:endParaRPr lang="en-US" sz="1800" b="0" i="0" u="none" strike="noStrike" baseline="0" dirty="0">
              <a:latin typeface="Arial" panose="020B0604020202020204" pitchFamily="34" charset="0"/>
            </a:endParaRPr>
          </a:p>
          <a:p>
            <a:r>
              <a:rPr lang="en-US" sz="1800" b="0" i="0" u="none" strike="noStrike" baseline="0" dirty="0">
                <a:latin typeface="Arial Narrow" panose="020B0606020202030204" pitchFamily="34" charset="0"/>
              </a:rPr>
              <a:t>Monolithic RF solution for 50-ohm Matching and Harmonic Filter </a:t>
            </a:r>
          </a:p>
          <a:p>
            <a:r>
              <a:rPr lang="en-US" sz="1800" b="0" i="0" u="none" strike="noStrike" baseline="0" dirty="0">
                <a:latin typeface="Arial Narrow" panose="020B0606020202030204" pitchFamily="34" charset="0"/>
              </a:rPr>
              <a:t>Optimum impedance matched to ST STM32WBA5xxx </a:t>
            </a:r>
          </a:p>
          <a:p>
            <a:r>
              <a:rPr lang="en-US" sz="1800" b="0" i="0" u="none" strike="noStrike" baseline="0" dirty="0">
                <a:latin typeface="Arial Narrow" panose="020B0606020202030204" pitchFamily="34" charset="0"/>
              </a:rPr>
              <a:t>Low temperature variation compared with discrete </a:t>
            </a:r>
          </a:p>
          <a:p>
            <a:r>
              <a:rPr lang="en-US" sz="1800" b="0" i="0" u="none" strike="noStrike" baseline="0" dirty="0">
                <a:latin typeface="Arial Narrow" panose="020B0606020202030204" pitchFamily="34" charset="0"/>
              </a:rPr>
              <a:t>PCB space reduction </a:t>
            </a:r>
          </a:p>
          <a:p>
            <a:r>
              <a:rPr lang="en-US" sz="1800" b="0" i="0" u="none" strike="noStrike" baseline="0" dirty="0">
                <a:latin typeface="Arial Narrow" panose="020B0606020202030204" pitchFamily="34" charset="0"/>
              </a:rPr>
              <a:t>Low profile </a:t>
            </a:r>
          </a:p>
          <a:p>
            <a:endParaRPr lang="en-US" sz="1800" b="0" i="0" u="none" strike="noStrike" baseline="0" dirty="0">
              <a:latin typeface="Arial Narrow" panose="020B0606020202030204" pitchFamily="34" charset="0"/>
            </a:endParaRPr>
          </a:p>
          <a:p>
            <a:r>
              <a:rPr lang="en-US" sz="1800" b="1" i="0" u="none" strike="noStrike" baseline="0" dirty="0">
                <a:latin typeface="Arial" panose="020B0604020202020204" pitchFamily="34" charset="0"/>
              </a:rPr>
              <a:t>Benefits </a:t>
            </a:r>
            <a:endParaRPr lang="en-US" sz="1800" b="0" i="0" u="none" strike="noStrike" baseline="0" dirty="0">
              <a:latin typeface="Arial" panose="020B0604020202020204" pitchFamily="34" charset="0"/>
            </a:endParaRPr>
          </a:p>
          <a:p>
            <a:r>
              <a:rPr lang="en-US" sz="1800" b="0" i="0" u="none" strike="noStrike" baseline="0" dirty="0">
                <a:latin typeface="Arial Narrow" panose="020B0606020202030204" pitchFamily="34" charset="0"/>
              </a:rPr>
              <a:t>RF Bill Of Material reduction </a:t>
            </a:r>
          </a:p>
          <a:p>
            <a:r>
              <a:rPr lang="en-US" sz="1800" b="0" i="0" u="none" strike="noStrike" baseline="0" dirty="0">
                <a:latin typeface="Arial Narrow" panose="020B0606020202030204" pitchFamily="34" charset="0"/>
              </a:rPr>
              <a:t>High filtering performances to pass FCC, ETSI and ARIB </a:t>
            </a:r>
          </a:p>
          <a:p>
            <a:r>
              <a:rPr lang="en-US" sz="1800" b="0" i="0" u="none" strike="noStrike" baseline="0" dirty="0">
                <a:latin typeface="Arial Narrow" panose="020B0606020202030204" pitchFamily="34" charset="0"/>
              </a:rPr>
              <a:t>85% space saving on the PCB </a:t>
            </a:r>
          </a:p>
          <a:p>
            <a:r>
              <a:rPr lang="en-US" sz="1800" b="0" i="0" u="none" strike="noStrike" baseline="0" dirty="0">
                <a:latin typeface="Arial Narrow" panose="020B0606020202030204" pitchFamily="34" charset="0"/>
              </a:rPr>
              <a:t>Simplify matching and filtering network complexity </a:t>
            </a:r>
          </a:p>
          <a:p>
            <a:pPr algn="l"/>
            <a:endParaRPr lang="en-US" sz="4000" b="0" i="0" dirty="0">
              <a:solidFill>
                <a:srgbClr val="74757C"/>
              </a:solidFill>
              <a:effectLst/>
              <a:latin typeface="Arial" panose="020B0604020202020204" pitchFamily="34" charset="0"/>
            </a:endParaRPr>
          </a:p>
          <a:p>
            <a:pPr algn="l"/>
            <a:endParaRPr lang="en-US" sz="2800" b="0" i="0" dirty="0">
              <a:solidFill>
                <a:srgbClr val="74757C"/>
              </a:solidFill>
              <a:effectLst/>
              <a:latin typeface="Arial" panose="020B0604020202020204" pitchFamily="34" charset="0"/>
            </a:endParaRPr>
          </a:p>
          <a:p>
            <a:endParaRPr lang="en-US" sz="1800" b="0" i="0" u="none" strike="noStrike" baseline="0" dirty="0">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8E59B-3326-4FD4-8806-9EAC0DB7D60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9212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t.com/trademarks" TargetMode="External"/><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p:bg>
      <p:bgPr>
        <a:solidFill>
          <a:srgbClr val="0023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BC7E-853C-4EAC-941C-F7D4C872CEDA}"/>
              </a:ext>
            </a:extLst>
          </p:cNvPr>
          <p:cNvSpPr>
            <a:spLocks noGrp="1"/>
          </p:cNvSpPr>
          <p:nvPr>
            <p:ph type="ctrTitle" hasCustomPrompt="1"/>
          </p:nvPr>
        </p:nvSpPr>
        <p:spPr>
          <a:xfrm>
            <a:off x="6095999" y="2312988"/>
            <a:ext cx="5795963" cy="2702071"/>
          </a:xfrm>
        </p:spPr>
        <p:txBody>
          <a:bodyPr anchor="ctr"/>
          <a:lstStyle>
            <a:lvl1pPr algn="l">
              <a:defRPr sz="3600" b="1">
                <a:solidFill>
                  <a:schemeClr val="bg1"/>
                </a:solidFill>
              </a:defRPr>
            </a:lvl1pPr>
          </a:lstStyle>
          <a:p>
            <a:r>
              <a:rPr lang="en-US" dirty="0"/>
              <a:t>Presentation title</a:t>
            </a:r>
            <a:endParaRPr lang="fr-FR" dirty="0"/>
          </a:p>
        </p:txBody>
      </p:sp>
      <p:sp>
        <p:nvSpPr>
          <p:cNvPr id="3" name="Subtitle 2">
            <a:extLst>
              <a:ext uri="{FF2B5EF4-FFF2-40B4-BE49-F238E27FC236}">
                <a16:creationId xmlns:a16="http://schemas.microsoft.com/office/drawing/2014/main" id="{F38F8A67-080E-4CD5-8528-5627C41B2D72}"/>
              </a:ext>
            </a:extLst>
          </p:cNvPr>
          <p:cNvSpPr>
            <a:spLocks noGrp="1"/>
          </p:cNvSpPr>
          <p:nvPr>
            <p:ph type="subTitle" idx="1" hasCustomPrompt="1"/>
          </p:nvPr>
        </p:nvSpPr>
        <p:spPr>
          <a:xfrm>
            <a:off x="6095999" y="5015060"/>
            <a:ext cx="5795963" cy="10777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endParaRPr lang="fr-FR" dirty="0"/>
          </a:p>
        </p:txBody>
      </p:sp>
      <p:sp>
        <p:nvSpPr>
          <p:cNvPr id="9" name="Rectangle 8">
            <a:extLst>
              <a:ext uri="{FF2B5EF4-FFF2-40B4-BE49-F238E27FC236}">
                <a16:creationId xmlns:a16="http://schemas.microsoft.com/office/drawing/2014/main" id="{B564B28F-A25E-4825-B94D-B2AD0EA2A9F6}"/>
              </a:ext>
            </a:extLst>
          </p:cNvPr>
          <p:cNvSpPr/>
          <p:nvPr/>
        </p:nvSpPr>
        <p:spPr>
          <a:xfrm>
            <a:off x="-228" y="0"/>
            <a:ext cx="43905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020E53B0-4A6F-4EA6-BAD9-3F10842526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5552" y="0"/>
            <a:ext cx="2366448" cy="1824288"/>
          </a:xfrm>
          <a:prstGeom prst="rect">
            <a:avLst/>
          </a:prstGeom>
        </p:spPr>
      </p:pic>
      <p:sp>
        <p:nvSpPr>
          <p:cNvPr id="26" name="Picture Placeholder 14">
            <a:extLst>
              <a:ext uri="{FF2B5EF4-FFF2-40B4-BE49-F238E27FC236}">
                <a16:creationId xmlns:a16="http://schemas.microsoft.com/office/drawing/2014/main" id="{21F7501C-E215-48DE-9901-1589EACC1FF6}"/>
              </a:ext>
            </a:extLst>
          </p:cNvPr>
          <p:cNvSpPr>
            <a:spLocks noGrp="1"/>
          </p:cNvSpPr>
          <p:nvPr>
            <p:ph type="pic" sz="quarter" idx="12" hasCustomPrompt="1"/>
          </p:nvPr>
        </p:nvSpPr>
        <p:spPr>
          <a:xfrm>
            <a:off x="438828" y="0"/>
            <a:ext cx="6280432" cy="6858000"/>
          </a:xfrm>
          <a:custGeom>
            <a:avLst/>
            <a:gdLst>
              <a:gd name="connsiteX0" fmla="*/ 0 w 6280432"/>
              <a:gd name="connsiteY0" fmla="*/ 0 h 6858000"/>
              <a:gd name="connsiteX1" fmla="*/ 6280432 w 6280432"/>
              <a:gd name="connsiteY1" fmla="*/ 0 h 6858000"/>
              <a:gd name="connsiteX2" fmla="*/ 6280432 w 6280432"/>
              <a:gd name="connsiteY2" fmla="*/ 2281561 h 6858000"/>
              <a:gd name="connsiteX3" fmla="*/ 5466285 w 6280432"/>
              <a:gd name="connsiteY3" fmla="*/ 2281561 h 6858000"/>
              <a:gd name="connsiteX4" fmla="*/ 5466285 w 6280432"/>
              <a:gd name="connsiteY4" fmla="*/ 6858000 h 6858000"/>
              <a:gd name="connsiteX5" fmla="*/ 0 w 628043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0432" h="6858000">
                <a:moveTo>
                  <a:pt x="0" y="0"/>
                </a:moveTo>
                <a:lnTo>
                  <a:pt x="6280432" y="0"/>
                </a:lnTo>
                <a:lnTo>
                  <a:pt x="6280432" y="2281561"/>
                </a:lnTo>
                <a:lnTo>
                  <a:pt x="5466285" y="2281561"/>
                </a:lnTo>
                <a:lnTo>
                  <a:pt x="5466285" y="6858000"/>
                </a:lnTo>
                <a:lnTo>
                  <a:pt x="0" y="6858000"/>
                </a:lnTo>
                <a:close/>
              </a:path>
            </a:pathLst>
          </a:custGeom>
          <a:solidFill>
            <a:schemeClr val="bg2"/>
          </a:solidFill>
        </p:spPr>
        <p:txBody>
          <a:bodyPr wrap="square" anchor="ctr">
            <a:noAutofit/>
          </a:bodyPr>
          <a:lstStyle>
            <a:lvl1pPr marL="0" indent="0" algn="ctr">
              <a:buFontTx/>
              <a:buNone/>
              <a:defRPr baseline="0">
                <a:solidFill>
                  <a:schemeClr val="tx1"/>
                </a:solidFill>
              </a:defRPr>
            </a:lvl1pPr>
          </a:lstStyle>
          <a:p>
            <a:r>
              <a:rPr lang="en-US" dirty="0"/>
              <a:t>Drag and drop </a:t>
            </a:r>
            <a:br>
              <a:rPr lang="en-US" dirty="0"/>
            </a:br>
            <a:r>
              <a:rPr lang="en-US" dirty="0"/>
              <a:t>a picture here</a:t>
            </a:r>
          </a:p>
        </p:txBody>
      </p:sp>
    </p:spTree>
    <p:extLst>
      <p:ext uri="{BB962C8B-B14F-4D97-AF65-F5344CB8AC3E}">
        <p14:creationId xmlns:p14="http://schemas.microsoft.com/office/powerpoint/2010/main" val="1995670114"/>
      </p:ext>
    </p:extLst>
  </p:cSld>
  <p:clrMapOvr>
    <a:masterClrMapping/>
  </p:clrMapOvr>
  <p:extLst>
    <p:ext uri="{DCECCB84-F9BA-43D5-87BE-67443E8EF086}">
      <p15:sldGuideLst xmlns:p15="http://schemas.microsoft.com/office/powerpoint/2012/main">
        <p15:guide id="1" pos="6516">
          <p15:clr>
            <a:srgbClr val="FBAE40"/>
          </p15:clr>
        </p15:guide>
        <p15:guide id="2" pos="7387">
          <p15:clr>
            <a:srgbClr val="FBAE40"/>
          </p15:clr>
        </p15:guide>
        <p15:guide id="3" orient="horz" pos="3067">
          <p15:clr>
            <a:srgbClr val="FBAE40"/>
          </p15:clr>
        </p15:guide>
        <p15:guide id="4" orient="horz" pos="393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title without picture">
    <p:bg>
      <p:bgPr>
        <a:solidFill>
          <a:srgbClr val="00234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BC7E-853C-4EAC-941C-F7D4C872CEDA}"/>
              </a:ext>
            </a:extLst>
          </p:cNvPr>
          <p:cNvSpPr>
            <a:spLocks noGrp="1"/>
          </p:cNvSpPr>
          <p:nvPr>
            <p:ph type="ctrTitle" hasCustomPrompt="1"/>
          </p:nvPr>
        </p:nvSpPr>
        <p:spPr>
          <a:xfrm>
            <a:off x="1155701" y="2085976"/>
            <a:ext cx="7807324" cy="2929084"/>
          </a:xfrm>
        </p:spPr>
        <p:txBody>
          <a:bodyPr anchor="ctr"/>
          <a:lstStyle>
            <a:lvl1pPr algn="l">
              <a:defRPr sz="3600" b="1">
                <a:solidFill>
                  <a:schemeClr val="bg1"/>
                </a:solidFill>
              </a:defRPr>
            </a:lvl1pPr>
          </a:lstStyle>
          <a:p>
            <a:r>
              <a:rPr lang="en-US" dirty="0"/>
              <a:t>Presentation title</a:t>
            </a:r>
            <a:endParaRPr lang="fr-FR" dirty="0"/>
          </a:p>
        </p:txBody>
      </p:sp>
      <p:sp>
        <p:nvSpPr>
          <p:cNvPr id="3" name="Subtitle 2">
            <a:extLst>
              <a:ext uri="{FF2B5EF4-FFF2-40B4-BE49-F238E27FC236}">
                <a16:creationId xmlns:a16="http://schemas.microsoft.com/office/drawing/2014/main" id="{F38F8A67-080E-4CD5-8528-5627C41B2D72}"/>
              </a:ext>
            </a:extLst>
          </p:cNvPr>
          <p:cNvSpPr>
            <a:spLocks noGrp="1"/>
          </p:cNvSpPr>
          <p:nvPr>
            <p:ph type="subTitle" idx="1" hasCustomPrompt="1"/>
          </p:nvPr>
        </p:nvSpPr>
        <p:spPr>
          <a:xfrm>
            <a:off x="1155701" y="5015060"/>
            <a:ext cx="7807324" cy="10777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endParaRPr lang="fr-FR" dirty="0"/>
          </a:p>
        </p:txBody>
      </p:sp>
      <p:pic>
        <p:nvPicPr>
          <p:cNvPr id="15" name="Graphic 14">
            <a:extLst>
              <a:ext uri="{FF2B5EF4-FFF2-40B4-BE49-F238E27FC236}">
                <a16:creationId xmlns:a16="http://schemas.microsoft.com/office/drawing/2014/main" id="{92FC3CE6-78BD-44D0-9BE3-1EF21AC5DD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25552" y="0"/>
            <a:ext cx="2366448" cy="1824288"/>
          </a:xfrm>
          <a:prstGeom prst="rect">
            <a:avLst/>
          </a:prstGeom>
        </p:spPr>
      </p:pic>
      <p:sp>
        <p:nvSpPr>
          <p:cNvPr id="13" name="Freeform: Shape 12">
            <a:extLst>
              <a:ext uri="{FF2B5EF4-FFF2-40B4-BE49-F238E27FC236}">
                <a16:creationId xmlns:a16="http://schemas.microsoft.com/office/drawing/2014/main" id="{DDF7C4B5-15B1-42E4-9F81-B5E59B0C5030}"/>
              </a:ext>
            </a:extLst>
          </p:cNvPr>
          <p:cNvSpPr/>
          <p:nvPr/>
        </p:nvSpPr>
        <p:spPr>
          <a:xfrm>
            <a:off x="-228" y="0"/>
            <a:ext cx="1155928" cy="6858000"/>
          </a:xfrm>
          <a:custGeom>
            <a:avLst/>
            <a:gdLst>
              <a:gd name="connsiteX0" fmla="*/ 0 w 1155928"/>
              <a:gd name="connsiteY0" fmla="*/ 0 h 6858000"/>
              <a:gd name="connsiteX1" fmla="*/ 439056 w 1155928"/>
              <a:gd name="connsiteY1" fmla="*/ 0 h 6858000"/>
              <a:gd name="connsiteX2" fmla="*/ 1155928 w 1155928"/>
              <a:gd name="connsiteY2" fmla="*/ 0 h 6858000"/>
              <a:gd name="connsiteX3" fmla="*/ 1155928 w 1155928"/>
              <a:gd name="connsiteY3" fmla="*/ 1714500 h 6858000"/>
              <a:gd name="connsiteX4" fmla="*/ 439056 w 1155928"/>
              <a:gd name="connsiteY4" fmla="*/ 1714500 h 6858000"/>
              <a:gd name="connsiteX5" fmla="*/ 439056 w 1155928"/>
              <a:gd name="connsiteY5" fmla="*/ 6858000 h 6858000"/>
              <a:gd name="connsiteX6" fmla="*/ 0 w 11559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928" h="6858000">
                <a:moveTo>
                  <a:pt x="0" y="0"/>
                </a:moveTo>
                <a:lnTo>
                  <a:pt x="439056" y="0"/>
                </a:lnTo>
                <a:lnTo>
                  <a:pt x="1155928" y="0"/>
                </a:lnTo>
                <a:lnTo>
                  <a:pt x="1155928" y="1714500"/>
                </a:lnTo>
                <a:lnTo>
                  <a:pt x="439056" y="1714500"/>
                </a:lnTo>
                <a:lnTo>
                  <a:pt x="439056"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67991684"/>
      </p:ext>
    </p:extLst>
  </p:cSld>
  <p:clrMapOvr>
    <a:masterClrMapping/>
  </p:clrMapOvr>
  <p:extLst>
    <p:ext uri="{DCECCB84-F9BA-43D5-87BE-67443E8EF086}">
      <p15:sldGuideLst xmlns:p15="http://schemas.microsoft.com/office/powerpoint/2012/main">
        <p15:guide id="1" orient="horz" pos="1709">
          <p15:clr>
            <a:srgbClr val="FBAE40"/>
          </p15:clr>
        </p15:guide>
        <p15:guide id="2" orient="horz" pos="2615">
          <p15:clr>
            <a:srgbClr val="FBAE40"/>
          </p15:clr>
        </p15:guide>
        <p15:guide id="3" pos="5196">
          <p15:clr>
            <a:srgbClr val="FBAE40"/>
          </p15:clr>
        </p15:guide>
        <p15:guide id="4" pos="61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spcBef>
                <a:spcPts val="1200"/>
              </a:spcBef>
              <a:defRPr/>
            </a:lvl1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hasCustomPrompt="1"/>
          </p:nvPr>
        </p:nvSpPr>
        <p:spPr/>
        <p:txBody>
          <a:bodyPr/>
          <a:lstStyle>
            <a:lvl1pPr>
              <a:defRPr/>
            </a:lvl1pPr>
          </a:lstStyle>
          <a:p>
            <a:r>
              <a:rPr lang="en-US" dirty="0"/>
              <a:t>Slide title</a:t>
            </a:r>
          </a:p>
        </p:txBody>
      </p:sp>
      <p:sp>
        <p:nvSpPr>
          <p:cNvPr id="4" name="Date Placeholder 3">
            <a:extLst>
              <a:ext uri="{FF2B5EF4-FFF2-40B4-BE49-F238E27FC236}">
                <a16:creationId xmlns:a16="http://schemas.microsoft.com/office/drawing/2014/main" id="{706EF7C4-3513-40DF-91A6-018C8E9ACF4C}"/>
              </a:ext>
            </a:extLst>
          </p:cNvPr>
          <p:cNvSpPr>
            <a:spLocks noGrp="1"/>
          </p:cNvSpPr>
          <p:nvPr>
            <p:ph type="dt" sz="half" idx="10"/>
          </p:nvPr>
        </p:nvSpPr>
        <p:spPr/>
        <p:txBody>
          <a:bodyPr/>
          <a:lstStyle/>
          <a:p>
            <a:fld id="{1B5AEA7E-51B5-4CB2-80D5-15820A17CAE3}" type="datetime5">
              <a:rPr lang="en-US" smtClean="0"/>
              <a:t>20-Aug-24</a:t>
            </a:fld>
            <a:endParaRPr lang="fr-FR"/>
          </a:p>
        </p:txBody>
      </p:sp>
      <p:sp>
        <p:nvSpPr>
          <p:cNvPr id="5" name="Footer Placeholder 4">
            <a:extLst>
              <a:ext uri="{FF2B5EF4-FFF2-40B4-BE49-F238E27FC236}">
                <a16:creationId xmlns:a16="http://schemas.microsoft.com/office/drawing/2014/main" id="{4D2B796A-0B1E-46FA-AC86-9A7803DF8CBC}"/>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1098E223-380C-4295-85FF-7B9C2423BBBE}"/>
              </a:ext>
            </a:extLst>
          </p:cNvPr>
          <p:cNvSpPr>
            <a:spLocks noGrp="1"/>
          </p:cNvSpPr>
          <p:nvPr>
            <p:ph type="sldNum" sz="quarter" idx="12"/>
          </p:nvPr>
        </p:nvSpPr>
        <p:spPr/>
        <p:txBody>
          <a:bodyPr/>
          <a:lstStyle/>
          <a:p>
            <a:fld id="{62A42E78-4FE3-4E16-9FB9-64A349BFE3FC}" type="slidenum">
              <a:rPr lang="fr-FR" smtClean="0"/>
              <a:pPr/>
              <a:t>‹#›</a:t>
            </a:fld>
            <a:endParaRPr lang="fr-FR"/>
          </a:p>
        </p:txBody>
      </p:sp>
    </p:spTree>
    <p:extLst>
      <p:ext uri="{BB962C8B-B14F-4D97-AF65-F5344CB8AC3E}">
        <p14:creationId xmlns:p14="http://schemas.microsoft.com/office/powerpoint/2010/main" val="787019864"/>
      </p:ext>
    </p:extLst>
  </p:cSld>
  <p:clrMapOvr>
    <a:masterClrMapping/>
  </p:clrMapOvr>
  <p:extLst>
    <p:ext uri="{DCECCB84-F9BA-43D5-87BE-67443E8EF086}">
      <p15:sldGuideLst xmlns:p15="http://schemas.microsoft.com/office/powerpoint/2012/main">
        <p15:guide id="1" pos="5654">
          <p15:clr>
            <a:srgbClr val="FBAE40"/>
          </p15:clr>
        </p15:guide>
        <p15:guide id="2" pos="726">
          <p15:clr>
            <a:srgbClr val="FBAE40"/>
          </p15:clr>
        </p15:guide>
        <p15:guide id="3" orient="horz" pos="137">
          <p15:clr>
            <a:srgbClr val="FBAE40"/>
          </p15:clr>
        </p15:guide>
        <p15:guide id="4" orient="horz" pos="67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19399" y="419894"/>
            <a:ext cx="9372601" cy="1484312"/>
          </a:xfrm>
          <a:solidFill>
            <a:schemeClr val="accent4"/>
          </a:solidFill>
        </p:spPr>
        <p:txBody>
          <a:bodyPr vert="horz" lIns="91440" tIns="45720" rIns="288000" bIns="45720" rtlCol="0" anchor="ctr">
            <a:noAutofit/>
          </a:bodyPr>
          <a:lstStyle>
            <a:lvl1pPr marL="263525" indent="0" algn="l">
              <a:defRPr lang="en-US" sz="3600" b="1" dirty="0">
                <a:solidFill>
                  <a:schemeClr val="tx1"/>
                </a:solidFill>
              </a:defRPr>
            </a:lvl1pPr>
          </a:lstStyle>
          <a:p>
            <a:pPr lvl="0"/>
            <a:r>
              <a:rPr lang="en-US" dirty="0"/>
              <a:t>Section title</a:t>
            </a:r>
          </a:p>
        </p:txBody>
      </p:sp>
      <p:pic>
        <p:nvPicPr>
          <p:cNvPr id="6" name="Graphic 5">
            <a:extLst>
              <a:ext uri="{FF2B5EF4-FFF2-40B4-BE49-F238E27FC236}">
                <a16:creationId xmlns:a16="http://schemas.microsoft.com/office/drawing/2014/main" id="{2010E20D-C2F4-4C57-9379-900BECBE540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556" y="6094699"/>
            <a:ext cx="990025" cy="763207"/>
          </a:xfrm>
          <a:prstGeom prst="rect">
            <a:avLst/>
          </a:prstGeom>
        </p:spPr>
      </p:pic>
      <p:sp>
        <p:nvSpPr>
          <p:cNvPr id="7" name="Picture Placeholder 6">
            <a:extLst>
              <a:ext uri="{FF2B5EF4-FFF2-40B4-BE49-F238E27FC236}">
                <a16:creationId xmlns:a16="http://schemas.microsoft.com/office/drawing/2014/main" id="{83CCF378-34BF-4EE7-87EE-0F21AAF7F209}"/>
              </a:ext>
            </a:extLst>
          </p:cNvPr>
          <p:cNvSpPr>
            <a:spLocks noGrp="1"/>
          </p:cNvSpPr>
          <p:nvPr>
            <p:ph type="pic" sz="quarter" idx="10" hasCustomPrompt="1"/>
          </p:nvPr>
        </p:nvSpPr>
        <p:spPr>
          <a:xfrm>
            <a:off x="0" y="1304925"/>
            <a:ext cx="12192000" cy="5553075"/>
          </a:xfrm>
          <a:custGeom>
            <a:avLst/>
            <a:gdLst>
              <a:gd name="connsiteX0" fmla="*/ 0 w 12192000"/>
              <a:gd name="connsiteY0" fmla="*/ 5552981 h 5553075"/>
              <a:gd name="connsiteX1" fmla="*/ 12192000 w 12192000"/>
              <a:gd name="connsiteY1" fmla="*/ 5552981 h 5553075"/>
              <a:gd name="connsiteX2" fmla="*/ 12192000 w 12192000"/>
              <a:gd name="connsiteY2" fmla="*/ 5553075 h 5553075"/>
              <a:gd name="connsiteX3" fmla="*/ 0 w 12192000"/>
              <a:gd name="connsiteY3" fmla="*/ 5553075 h 5553075"/>
              <a:gd name="connsiteX4" fmla="*/ 0 w 12192000"/>
              <a:gd name="connsiteY4" fmla="*/ 0 h 5553075"/>
              <a:gd name="connsiteX5" fmla="*/ 2819401 w 12192000"/>
              <a:gd name="connsiteY5" fmla="*/ 0 h 5553075"/>
              <a:gd name="connsiteX6" fmla="*/ 2819401 w 12192000"/>
              <a:gd name="connsiteY6" fmla="*/ 599281 h 5553075"/>
              <a:gd name="connsiteX7" fmla="*/ 12192000 w 12192000"/>
              <a:gd name="connsiteY7" fmla="*/ 599281 h 5553075"/>
              <a:gd name="connsiteX8" fmla="*/ 12192000 w 12192000"/>
              <a:gd name="connsiteY8" fmla="*/ 4787900 h 5553075"/>
              <a:gd name="connsiteX9" fmla="*/ 1683657 w 12192000"/>
              <a:gd name="connsiteY9" fmla="*/ 4787900 h 5553075"/>
              <a:gd name="connsiteX10" fmla="*/ 1683657 w 12192000"/>
              <a:gd name="connsiteY10" fmla="*/ 4631418 h 5553075"/>
              <a:gd name="connsiteX11" fmla="*/ 0 w 12192000"/>
              <a:gd name="connsiteY11" fmla="*/ 4631418 h 55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5553075">
                <a:moveTo>
                  <a:pt x="0" y="5552981"/>
                </a:moveTo>
                <a:lnTo>
                  <a:pt x="12192000" y="5552981"/>
                </a:lnTo>
                <a:lnTo>
                  <a:pt x="12192000" y="5553075"/>
                </a:lnTo>
                <a:lnTo>
                  <a:pt x="0" y="5553075"/>
                </a:lnTo>
                <a:close/>
                <a:moveTo>
                  <a:pt x="0" y="0"/>
                </a:moveTo>
                <a:lnTo>
                  <a:pt x="2819401" y="0"/>
                </a:lnTo>
                <a:lnTo>
                  <a:pt x="2819401" y="599281"/>
                </a:lnTo>
                <a:lnTo>
                  <a:pt x="12192000" y="599281"/>
                </a:lnTo>
                <a:lnTo>
                  <a:pt x="12192000" y="4787900"/>
                </a:lnTo>
                <a:lnTo>
                  <a:pt x="1683657" y="4787900"/>
                </a:lnTo>
                <a:lnTo>
                  <a:pt x="1683657" y="4631418"/>
                </a:lnTo>
                <a:lnTo>
                  <a:pt x="0" y="4631418"/>
                </a:lnTo>
                <a:close/>
              </a:path>
            </a:pathLst>
          </a:custGeom>
          <a:noFill/>
        </p:spPr>
        <p:txBody>
          <a:bodyPr vert="horz" wrap="none" lIns="91440" tIns="45720" rIns="90000" bIns="45720" rtlCol="0" anchor="ctr">
            <a:noAutofit/>
          </a:bodyPr>
          <a:lstStyle>
            <a:lvl1pPr algn="ctr">
              <a:buClr>
                <a:schemeClr val="tx1"/>
              </a:buClr>
              <a:defRPr lang="en-US" baseline="0">
                <a:solidFill>
                  <a:schemeClr val="bg2"/>
                </a:solidFill>
              </a:defRPr>
            </a:lvl1pPr>
          </a:lstStyle>
          <a:p>
            <a:pPr marL="261938" lvl="0" indent="-261938" algn="ctr"/>
            <a:r>
              <a:rPr lang="en-US" dirty="0"/>
              <a:t>Drag and drop a picture here (optional)</a:t>
            </a:r>
          </a:p>
        </p:txBody>
      </p:sp>
    </p:spTree>
    <p:extLst>
      <p:ext uri="{BB962C8B-B14F-4D97-AF65-F5344CB8AC3E}">
        <p14:creationId xmlns:p14="http://schemas.microsoft.com/office/powerpoint/2010/main" val="246875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two conten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0037" y="1484313"/>
            <a:ext cx="5719763" cy="4608512"/>
          </a:xfrm>
        </p:spPr>
        <p:txBody>
          <a:bodyPr/>
          <a:lstStyle>
            <a:lvl1pPr marL="261938" indent="-261938">
              <a:buFont typeface="Arial" panose="020B0604020202020204" pitchFamily="34" charset="0"/>
              <a:buChar char="•"/>
              <a:defRPr/>
            </a:lvl1pPr>
            <a:lvl2pPr marL="536575" indent="-266700">
              <a:buFont typeface="Arial" panose="020B0604020202020204" pitchFamily="34" charset="0"/>
              <a:buChar char="•"/>
              <a:defRPr/>
            </a:lvl2pPr>
            <a:lvl3pPr marL="812800" indent="-273050">
              <a:buFont typeface="Arial" panose="020B0604020202020204" pitchFamily="34" charset="0"/>
              <a:buChar char="•"/>
              <a:defRPr/>
            </a:lvl3pPr>
            <a:lvl4pPr marL="987425" indent="-268288">
              <a:buFont typeface="Arial" panose="020B0604020202020204" pitchFamily="34" charset="0"/>
              <a:buChar char="•"/>
              <a:defRPr/>
            </a:lvl4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096000" y="1484313"/>
            <a:ext cx="5720400" cy="4608512"/>
          </a:xfrm>
        </p:spPr>
        <p:txBody>
          <a:bodyPr/>
          <a:lstStyle>
            <a:lvl1pPr>
              <a:defRPr/>
            </a:lvl1p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hasCustomPrompt="1"/>
          </p:nvPr>
        </p:nvSpPr>
        <p:spPr/>
        <p:txBody>
          <a:bodyPr/>
          <a:lstStyle>
            <a:lvl1pPr>
              <a:defRPr/>
            </a:lvl1pPr>
          </a:lstStyle>
          <a:p>
            <a:r>
              <a:rPr lang="en-US" dirty="0"/>
              <a:t>Slide title</a:t>
            </a:r>
          </a:p>
        </p:txBody>
      </p:sp>
      <p:sp>
        <p:nvSpPr>
          <p:cNvPr id="2" name="Date Placeholder 1">
            <a:extLst>
              <a:ext uri="{FF2B5EF4-FFF2-40B4-BE49-F238E27FC236}">
                <a16:creationId xmlns:a16="http://schemas.microsoft.com/office/drawing/2014/main" id="{53788507-3E03-4FB3-A132-78A9397820B6}"/>
              </a:ext>
            </a:extLst>
          </p:cNvPr>
          <p:cNvSpPr>
            <a:spLocks noGrp="1"/>
          </p:cNvSpPr>
          <p:nvPr>
            <p:ph type="dt" sz="half" idx="10"/>
          </p:nvPr>
        </p:nvSpPr>
        <p:spPr/>
        <p:txBody>
          <a:bodyPr/>
          <a:lstStyle/>
          <a:p>
            <a:fld id="{6CAAEE57-6C7A-4485-90B9-68FD3C018D4D}" type="datetime5">
              <a:rPr lang="en-US" smtClean="0"/>
              <a:t>20-Aug-24</a:t>
            </a:fld>
            <a:endParaRPr lang="fr-FR"/>
          </a:p>
        </p:txBody>
      </p:sp>
      <p:sp>
        <p:nvSpPr>
          <p:cNvPr id="7" name="Footer Placeholder 6">
            <a:extLst>
              <a:ext uri="{FF2B5EF4-FFF2-40B4-BE49-F238E27FC236}">
                <a16:creationId xmlns:a16="http://schemas.microsoft.com/office/drawing/2014/main" id="{49E28F68-9BF2-4E8D-9900-2B961920C10C}"/>
              </a:ext>
            </a:extLst>
          </p:cNvPr>
          <p:cNvSpPr>
            <a:spLocks noGrp="1"/>
          </p:cNvSpPr>
          <p:nvPr>
            <p:ph type="ftr" sz="quarter" idx="11"/>
          </p:nvPr>
        </p:nvSpPr>
        <p:spPr/>
        <p:txBody>
          <a:bodyPr/>
          <a:lstStyle/>
          <a:p>
            <a:r>
              <a:rPr lang="en-US" noProof="0"/>
              <a:t>Presentation title</a:t>
            </a:r>
          </a:p>
        </p:txBody>
      </p:sp>
      <p:sp>
        <p:nvSpPr>
          <p:cNvPr id="8" name="Slide Number Placeholder 7">
            <a:extLst>
              <a:ext uri="{FF2B5EF4-FFF2-40B4-BE49-F238E27FC236}">
                <a16:creationId xmlns:a16="http://schemas.microsoft.com/office/drawing/2014/main" id="{E2468ACE-19CE-4D11-BE8C-BF854FA85EA3}"/>
              </a:ext>
            </a:extLst>
          </p:cNvPr>
          <p:cNvSpPr>
            <a:spLocks noGrp="1"/>
          </p:cNvSpPr>
          <p:nvPr>
            <p:ph type="sldNum" sz="quarter" idx="12"/>
          </p:nvPr>
        </p:nvSpPr>
        <p:spPr/>
        <p:txBody>
          <a:bodyPr/>
          <a:lstStyle/>
          <a:p>
            <a:fld id="{62A42E78-4FE3-4E16-9FB9-64A349BFE3FC}" type="slidenum">
              <a:rPr lang="fr-FR" smtClean="0"/>
              <a:pPr/>
              <a:t>‹#›</a:t>
            </a:fld>
            <a:endParaRPr lang="fr-FR"/>
          </a:p>
        </p:txBody>
      </p:sp>
    </p:spTree>
    <p:extLst>
      <p:ext uri="{BB962C8B-B14F-4D97-AF65-F5344CB8AC3E}">
        <p14:creationId xmlns:p14="http://schemas.microsoft.com/office/powerpoint/2010/main" val="2709594594"/>
      </p:ext>
    </p:extLst>
  </p:cSld>
  <p:clrMapOvr>
    <a:masterClrMapping/>
  </p:clrMapOvr>
  <p:extLst>
    <p:ext uri="{DCECCB84-F9BA-43D5-87BE-67443E8EF086}">
      <p15:sldGuideLst xmlns:p15="http://schemas.microsoft.com/office/powerpoint/2012/main">
        <p15:guide id="1" orient="horz" pos="674">
          <p15:clr>
            <a:srgbClr val="FBAE40"/>
          </p15:clr>
        </p15:guide>
        <p15:guide id="2" orient="horz" pos="137">
          <p15:clr>
            <a:srgbClr val="FBAE40"/>
          </p15:clr>
        </p15:guide>
        <p15:guide id="3" pos="726">
          <p15:clr>
            <a:srgbClr val="FBAE40"/>
          </p15:clr>
        </p15:guide>
        <p15:guide id="4" pos="565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dirty="0"/>
              <a:t>Slide title</a:t>
            </a:r>
          </a:p>
        </p:txBody>
      </p:sp>
      <p:sp>
        <p:nvSpPr>
          <p:cNvPr id="2" name="Date Placeholder 1">
            <a:extLst>
              <a:ext uri="{FF2B5EF4-FFF2-40B4-BE49-F238E27FC236}">
                <a16:creationId xmlns:a16="http://schemas.microsoft.com/office/drawing/2014/main" id="{69297BAC-5561-499E-BBCB-6D6E1FD7DF7B}"/>
              </a:ext>
            </a:extLst>
          </p:cNvPr>
          <p:cNvSpPr>
            <a:spLocks noGrp="1"/>
          </p:cNvSpPr>
          <p:nvPr>
            <p:ph type="dt" sz="half" idx="10"/>
          </p:nvPr>
        </p:nvSpPr>
        <p:spPr/>
        <p:txBody>
          <a:bodyPr/>
          <a:lstStyle/>
          <a:p>
            <a:fld id="{96EB4663-F7A4-4D1C-A9ED-CB0F8B6C7043}" type="datetime5">
              <a:rPr lang="en-US" smtClean="0"/>
              <a:t>20-Aug-24</a:t>
            </a:fld>
            <a:endParaRPr lang="fr-FR"/>
          </a:p>
        </p:txBody>
      </p:sp>
      <p:sp>
        <p:nvSpPr>
          <p:cNvPr id="5" name="Footer Placeholder 4">
            <a:extLst>
              <a:ext uri="{FF2B5EF4-FFF2-40B4-BE49-F238E27FC236}">
                <a16:creationId xmlns:a16="http://schemas.microsoft.com/office/drawing/2014/main" id="{01525733-58EA-4C07-864D-B4CB76D0D55F}"/>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3B875373-7992-498D-9AB1-3D8254424717}"/>
              </a:ext>
            </a:extLst>
          </p:cNvPr>
          <p:cNvSpPr>
            <a:spLocks noGrp="1"/>
          </p:cNvSpPr>
          <p:nvPr>
            <p:ph type="sldNum" sz="quarter" idx="12"/>
          </p:nvPr>
        </p:nvSpPr>
        <p:spPr/>
        <p:txBody>
          <a:bodyPr/>
          <a:lstStyle/>
          <a:p>
            <a:fld id="{62A42E78-4FE3-4E16-9FB9-64A349BFE3FC}" type="slidenum">
              <a:rPr lang="fr-FR" smtClean="0"/>
              <a:pPr/>
              <a:t>‹#›</a:t>
            </a:fld>
            <a:endParaRPr lang="fr-FR"/>
          </a:p>
        </p:txBody>
      </p:sp>
    </p:spTree>
    <p:extLst>
      <p:ext uri="{BB962C8B-B14F-4D97-AF65-F5344CB8AC3E}">
        <p14:creationId xmlns:p14="http://schemas.microsoft.com/office/powerpoint/2010/main" val="3600507603"/>
      </p:ext>
    </p:extLst>
  </p:cSld>
  <p:clrMapOvr>
    <a:masterClrMapping/>
  </p:clrMapOvr>
  <p:extLst>
    <p:ext uri="{DCECCB84-F9BA-43D5-87BE-67443E8EF086}">
      <p15:sldGuideLst xmlns:p15="http://schemas.microsoft.com/office/powerpoint/2012/main">
        <p15:guide id="1" pos="5654">
          <p15:clr>
            <a:srgbClr val="FBAE40"/>
          </p15:clr>
        </p15:guide>
        <p15:guide id="2" orient="horz" pos="2160">
          <p15:clr>
            <a:srgbClr val="FBAE40"/>
          </p15:clr>
        </p15:guide>
        <p15:guide id="3" orient="horz" pos="674">
          <p15:clr>
            <a:srgbClr val="FBAE40"/>
          </p15:clr>
        </p15:guide>
        <p15:guide id="4" orient="horz" pos="137">
          <p15:clr>
            <a:srgbClr val="FBAE40"/>
          </p15:clr>
        </p15:guide>
        <p15:guide id="5" pos="72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125953C-BDCE-466C-B5D1-10A5597F7220}"/>
              </a:ext>
            </a:extLst>
          </p:cNvPr>
          <p:cNvSpPr>
            <a:spLocks noGrp="1"/>
          </p:cNvSpPr>
          <p:nvPr>
            <p:ph type="dt" sz="half" idx="10"/>
          </p:nvPr>
        </p:nvSpPr>
        <p:spPr/>
        <p:txBody>
          <a:bodyPr/>
          <a:lstStyle/>
          <a:p>
            <a:fld id="{6BA86AAF-A50C-4368-8908-D3A4D71BEB6A}" type="datetime5">
              <a:rPr lang="en-US" smtClean="0"/>
              <a:t>20-Aug-24</a:t>
            </a:fld>
            <a:endParaRPr lang="fr-FR"/>
          </a:p>
        </p:txBody>
      </p:sp>
      <p:sp>
        <p:nvSpPr>
          <p:cNvPr id="4" name="Footer Placeholder 3">
            <a:extLst>
              <a:ext uri="{FF2B5EF4-FFF2-40B4-BE49-F238E27FC236}">
                <a16:creationId xmlns:a16="http://schemas.microsoft.com/office/drawing/2014/main" id="{35093A61-3D0C-4D22-A38C-FED809C56B79}"/>
              </a:ext>
            </a:extLst>
          </p:cNvPr>
          <p:cNvSpPr>
            <a:spLocks noGrp="1"/>
          </p:cNvSpPr>
          <p:nvPr>
            <p:ph type="ftr" sz="quarter" idx="11"/>
          </p:nvPr>
        </p:nvSpPr>
        <p:spPr/>
        <p:txBody>
          <a:bodyPr/>
          <a:lstStyle/>
          <a:p>
            <a:r>
              <a:rPr lang="en-US" noProof="0"/>
              <a:t>Presentation title</a:t>
            </a:r>
          </a:p>
        </p:txBody>
      </p:sp>
      <p:sp>
        <p:nvSpPr>
          <p:cNvPr id="5" name="Slide Number Placeholder 4">
            <a:extLst>
              <a:ext uri="{FF2B5EF4-FFF2-40B4-BE49-F238E27FC236}">
                <a16:creationId xmlns:a16="http://schemas.microsoft.com/office/drawing/2014/main" id="{B6CFF57E-942B-4161-B1AA-AAC9C60FE343}"/>
              </a:ext>
            </a:extLst>
          </p:cNvPr>
          <p:cNvSpPr>
            <a:spLocks noGrp="1"/>
          </p:cNvSpPr>
          <p:nvPr>
            <p:ph type="sldNum" sz="quarter" idx="12"/>
          </p:nvPr>
        </p:nvSpPr>
        <p:spPr/>
        <p:txBody>
          <a:bodyPr/>
          <a:lstStyle/>
          <a:p>
            <a:fld id="{62A42E78-4FE3-4E16-9FB9-64A349BFE3FC}" type="slidenum">
              <a:rPr lang="fr-FR" smtClean="0"/>
              <a:pPr/>
              <a:t>‹#›</a:t>
            </a:fld>
            <a:endParaRPr lang="fr-FR"/>
          </a:p>
        </p:txBody>
      </p:sp>
    </p:spTree>
    <p:extLst>
      <p:ext uri="{BB962C8B-B14F-4D97-AF65-F5344CB8AC3E}">
        <p14:creationId xmlns:p14="http://schemas.microsoft.com/office/powerpoint/2010/main" val="35356467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674">
          <p15:clr>
            <a:srgbClr val="FBAE40"/>
          </p15:clr>
        </p15:guide>
        <p15:guide id="3" orient="horz" pos="137">
          <p15:clr>
            <a:srgbClr val="FBAE40"/>
          </p15:clr>
        </p15:guide>
        <p15:guide id="4" pos="72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52E30E9-1079-4CF5-8813-8B65FB05D6D8}"/>
              </a:ext>
            </a:extLst>
          </p:cNvPr>
          <p:cNvGrpSpPr/>
          <p:nvPr/>
        </p:nvGrpSpPr>
        <p:grpSpPr>
          <a:xfrm>
            <a:off x="-1" y="0"/>
            <a:ext cx="12192001" cy="6858000"/>
            <a:chOff x="-1" y="0"/>
            <a:chExt cx="12192001" cy="6858000"/>
          </a:xfrm>
        </p:grpSpPr>
        <p:sp>
          <p:nvSpPr>
            <p:cNvPr id="12" name="Rectangle 11">
              <a:extLst>
                <a:ext uri="{FF2B5EF4-FFF2-40B4-BE49-F238E27FC236}">
                  <a16:creationId xmlns:a16="http://schemas.microsoft.com/office/drawing/2014/main" id="{2A1E53E3-FC79-490F-927D-EDA5C06E6818}"/>
                </a:ext>
              </a:extLst>
            </p:cNvPr>
            <p:cNvSpPr/>
            <p:nvPr/>
          </p:nvSpPr>
          <p:spPr>
            <a:xfrm>
              <a:off x="0" y="0"/>
              <a:ext cx="12192000" cy="6854862"/>
            </a:xfrm>
            <a:prstGeom prst="rect">
              <a:avLst/>
            </a:prstGeom>
            <a:solidFill>
              <a:srgbClr val="00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8BD6E22D-9F81-4B7A-A71E-BBB4177578ED}"/>
                </a:ext>
              </a:extLst>
            </p:cNvPr>
            <p:cNvGrpSpPr/>
            <p:nvPr userDrawn="1"/>
          </p:nvGrpSpPr>
          <p:grpSpPr>
            <a:xfrm>
              <a:off x="-1" y="4152900"/>
              <a:ext cx="12191999" cy="2705100"/>
              <a:chOff x="1" y="4152900"/>
              <a:chExt cx="12191999" cy="2705100"/>
            </a:xfrm>
          </p:grpSpPr>
          <p:sp>
            <p:nvSpPr>
              <p:cNvPr id="9" name="Freeform 21">
                <a:extLst>
                  <a:ext uri="{FF2B5EF4-FFF2-40B4-BE49-F238E27FC236}">
                    <a16:creationId xmlns:a16="http://schemas.microsoft.com/office/drawing/2014/main" id="{B428783B-02FD-4849-BFB2-D1C2BC8E88B5}"/>
                  </a:ext>
                </a:extLst>
              </p:cNvPr>
              <p:cNvSpPr/>
              <p:nvPr/>
            </p:nvSpPr>
            <p:spPr>
              <a:xfrm>
                <a:off x="1" y="4152900"/>
                <a:ext cx="12191999" cy="2705100"/>
              </a:xfrm>
              <a:custGeom>
                <a:avLst/>
                <a:gdLst>
                  <a:gd name="connsiteX0" fmla="*/ 0 w 12191999"/>
                  <a:gd name="connsiteY0" fmla="*/ 0 h 2705100"/>
                  <a:gd name="connsiteX1" fmla="*/ 1104899 w 12191999"/>
                  <a:gd name="connsiteY1" fmla="*/ 0 h 2705100"/>
                  <a:gd name="connsiteX2" fmla="*/ 1104899 w 12191999"/>
                  <a:gd name="connsiteY2" fmla="*/ 1422400 h 2705100"/>
                  <a:gd name="connsiteX3" fmla="*/ 12191999 w 12191999"/>
                  <a:gd name="connsiteY3" fmla="*/ 1422400 h 2705100"/>
                  <a:gd name="connsiteX4" fmla="*/ 12191999 w 12191999"/>
                  <a:gd name="connsiteY4" fmla="*/ 2705100 h 2705100"/>
                  <a:gd name="connsiteX5" fmla="*/ 1 w 12191999"/>
                  <a:gd name="connsiteY5" fmla="*/ 2705100 h 2705100"/>
                  <a:gd name="connsiteX6" fmla="*/ 1 w 12191999"/>
                  <a:gd name="connsiteY6" fmla="*/ 1543050 h 2705100"/>
                  <a:gd name="connsiteX7" fmla="*/ 0 w 12191999"/>
                  <a:gd name="connsiteY7" fmla="*/ 154305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2705100">
                    <a:moveTo>
                      <a:pt x="0" y="0"/>
                    </a:moveTo>
                    <a:lnTo>
                      <a:pt x="1104899" y="0"/>
                    </a:lnTo>
                    <a:lnTo>
                      <a:pt x="1104899" y="1422400"/>
                    </a:lnTo>
                    <a:lnTo>
                      <a:pt x="12191999" y="1422400"/>
                    </a:lnTo>
                    <a:lnTo>
                      <a:pt x="12191999" y="2705100"/>
                    </a:lnTo>
                    <a:lnTo>
                      <a:pt x="1" y="2705100"/>
                    </a:lnTo>
                    <a:lnTo>
                      <a:pt x="1" y="1543050"/>
                    </a:lnTo>
                    <a:lnTo>
                      <a:pt x="0" y="154305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Rectangle 9">
                <a:extLst>
                  <a:ext uri="{FF2B5EF4-FFF2-40B4-BE49-F238E27FC236}">
                    <a16:creationId xmlns:a16="http://schemas.microsoft.com/office/drawing/2014/main" id="{A6B1C6E9-C7C0-445A-8911-23E57FA33B25}"/>
                  </a:ext>
                </a:extLst>
              </p:cNvPr>
              <p:cNvSpPr/>
              <p:nvPr/>
            </p:nvSpPr>
            <p:spPr>
              <a:xfrm>
                <a:off x="219560" y="5822714"/>
                <a:ext cx="9395219" cy="830997"/>
              </a:xfrm>
              <a:prstGeom prst="rect">
                <a:avLst/>
              </a:prstGeom>
            </p:spPr>
            <p:txBody>
              <a:bodyPr wrap="square">
                <a:spAutoFit/>
              </a:bodyPr>
              <a:lstStyle/>
              <a:p>
                <a:r>
                  <a:rPr lang="en-US" sz="1200" dirty="0">
                    <a:solidFill>
                      <a:srgbClr val="00234B"/>
                    </a:solidFill>
                    <a:latin typeface="Arial" panose="020B0604020202020204" pitchFamily="34" charset="0"/>
                  </a:rPr>
                  <a:t>© STMicroelectronics - All rights reserved.</a:t>
                </a:r>
                <a:br>
                  <a:rPr lang="en-US" sz="1200" dirty="0">
                    <a:solidFill>
                      <a:srgbClr val="00234B"/>
                    </a:solidFill>
                    <a:latin typeface="Arial" panose="020B0604020202020204" pitchFamily="34" charset="0"/>
                  </a:rPr>
                </a:br>
                <a:r>
                  <a:rPr lang="en-US" sz="1200" kern="1200" dirty="0">
                    <a:solidFill>
                      <a:srgbClr val="00234B"/>
                    </a:solidFill>
                    <a:latin typeface="Arial" panose="020B0604020202020204" pitchFamily="34" charset="0"/>
                    <a:ea typeface="+mn-ea"/>
                    <a:cs typeface="+mn-cs"/>
                  </a:rPr>
                  <a:t>ST logo is a trademark or a registered trademark of STMicroelectronics International NV or its affiliates in the EU and/or other countries. For additional information about ST trademarks, please refer to </a:t>
                </a:r>
                <a:r>
                  <a:rPr lang="en-US" sz="1200" kern="1200" dirty="0">
                    <a:solidFill>
                      <a:srgbClr val="00234B"/>
                    </a:solidFill>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www.st.com/trademarks</a:t>
                </a:r>
                <a:r>
                  <a:rPr lang="en-US" sz="1200" kern="1200" dirty="0">
                    <a:solidFill>
                      <a:srgbClr val="00234B"/>
                    </a:solidFill>
                    <a:latin typeface="Arial" panose="020B0604020202020204" pitchFamily="34" charset="0"/>
                    <a:ea typeface="+mn-ea"/>
                    <a:cs typeface="+mn-cs"/>
                  </a:rPr>
                  <a:t>. </a:t>
                </a:r>
                <a:br>
                  <a:rPr lang="en-US" sz="1200" kern="1200" dirty="0">
                    <a:solidFill>
                      <a:srgbClr val="00234B"/>
                    </a:solidFill>
                    <a:latin typeface="Arial" panose="020B0604020202020204" pitchFamily="34" charset="0"/>
                    <a:ea typeface="+mn-ea"/>
                    <a:cs typeface="+mn-cs"/>
                  </a:rPr>
                </a:br>
                <a:r>
                  <a:rPr lang="en-US" sz="1200" kern="1200" dirty="0">
                    <a:solidFill>
                      <a:srgbClr val="00234B"/>
                    </a:solidFill>
                    <a:latin typeface="Arial" panose="020B0604020202020204" pitchFamily="34" charset="0"/>
                    <a:ea typeface="+mn-ea"/>
                    <a:cs typeface="+mn-cs"/>
                  </a:rPr>
                  <a:t>All other product or service names are the property of their respective owners.</a:t>
                </a:r>
              </a:p>
            </p:txBody>
          </p:sp>
          <p:pic>
            <p:nvPicPr>
              <p:cNvPr id="11" name="Graphic 10">
                <a:extLst>
                  <a:ext uri="{FF2B5EF4-FFF2-40B4-BE49-F238E27FC236}">
                    <a16:creationId xmlns:a16="http://schemas.microsoft.com/office/drawing/2014/main" id="{B3C9C090-4752-447B-8BD0-B0518657236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5600" y="5621565"/>
                <a:ext cx="1599819" cy="1233297"/>
              </a:xfrm>
              <a:prstGeom prst="rect">
                <a:avLst/>
              </a:prstGeom>
            </p:spPr>
          </p:pic>
        </p:grpSp>
      </p:grpSp>
      <p:pic>
        <p:nvPicPr>
          <p:cNvPr id="5" name="Picture 4">
            <a:extLst>
              <a:ext uri="{FF2B5EF4-FFF2-40B4-BE49-F238E27FC236}">
                <a16:creationId xmlns:a16="http://schemas.microsoft.com/office/drawing/2014/main" id="{07C8CE8D-FE25-40F5-A966-5717F85ACF9F}"/>
              </a:ext>
            </a:extLst>
          </p:cNvPr>
          <p:cNvPicPr>
            <a:picLocks noChangeAspect="1"/>
          </p:cNvPicPr>
          <p:nvPr/>
        </p:nvPicPr>
        <p:blipFill>
          <a:blip r:embed="rId5"/>
          <a:stretch>
            <a:fillRect/>
          </a:stretch>
        </p:blipFill>
        <p:spPr>
          <a:xfrm>
            <a:off x="2959336" y="1565049"/>
            <a:ext cx="6273328" cy="2280102"/>
          </a:xfrm>
          <a:prstGeom prst="rect">
            <a:avLst/>
          </a:prstGeom>
        </p:spPr>
      </p:pic>
    </p:spTree>
    <p:extLst>
      <p:ext uri="{BB962C8B-B14F-4D97-AF65-F5344CB8AC3E}">
        <p14:creationId xmlns:p14="http://schemas.microsoft.com/office/powerpoint/2010/main" val="162955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ColorPatch">
            <a:extLst>
              <a:ext uri="{FF2B5EF4-FFF2-40B4-BE49-F238E27FC236}">
                <a16:creationId xmlns:a16="http://schemas.microsoft.com/office/drawing/2014/main" id="{65F4699E-59A4-43A4-9A5C-D8BFD4B1E6D9}"/>
              </a:ext>
            </a:extLst>
          </p:cNvPr>
          <p:cNvSpPr/>
          <p:nvPr/>
        </p:nvSpPr>
        <p:spPr>
          <a:xfrm>
            <a:off x="-685800" y="5486400"/>
            <a:ext cx="317500" cy="317500"/>
          </a:xfrm>
          <a:prstGeom prst="rect">
            <a:avLst/>
          </a:prstGeom>
          <a:solidFill>
            <a:srgbClr val="E9E9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40" name="ColorPatch">
            <a:extLst>
              <a:ext uri="{FF2B5EF4-FFF2-40B4-BE49-F238E27FC236}">
                <a16:creationId xmlns:a16="http://schemas.microsoft.com/office/drawing/2014/main" id="{1B167F27-4BE8-4B9C-A3D6-12AB9D6515A0}"/>
              </a:ext>
            </a:extLst>
          </p:cNvPr>
          <p:cNvSpPr/>
          <p:nvPr/>
        </p:nvSpPr>
        <p:spPr>
          <a:xfrm>
            <a:off x="-685800" y="5143500"/>
            <a:ext cx="317500" cy="317500"/>
          </a:xfrm>
          <a:prstGeom prst="rect">
            <a:avLst/>
          </a:prstGeom>
          <a:solidFill>
            <a:srgbClr val="D1D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39" name="ColorPatch">
            <a:extLst>
              <a:ext uri="{FF2B5EF4-FFF2-40B4-BE49-F238E27FC236}">
                <a16:creationId xmlns:a16="http://schemas.microsoft.com/office/drawing/2014/main" id="{62C30C2F-9D3D-402B-9C93-7BB3D257A941}"/>
              </a:ext>
            </a:extLst>
          </p:cNvPr>
          <p:cNvSpPr/>
          <p:nvPr/>
        </p:nvSpPr>
        <p:spPr>
          <a:xfrm>
            <a:off x="-685800" y="4800600"/>
            <a:ext cx="317500" cy="317500"/>
          </a:xfrm>
          <a:prstGeom prst="rect">
            <a:avLst/>
          </a:prstGeom>
          <a:solidFill>
            <a:srgbClr val="A2A2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38" name="ColorPatch">
            <a:extLst>
              <a:ext uri="{FF2B5EF4-FFF2-40B4-BE49-F238E27FC236}">
                <a16:creationId xmlns:a16="http://schemas.microsoft.com/office/drawing/2014/main" id="{D6517BE0-9063-4916-BC84-EDE406E9CDE4}"/>
              </a:ext>
            </a:extLst>
          </p:cNvPr>
          <p:cNvSpPr/>
          <p:nvPr/>
        </p:nvSpPr>
        <p:spPr>
          <a:xfrm>
            <a:off x="-685800" y="4457700"/>
            <a:ext cx="317500" cy="317500"/>
          </a:xfrm>
          <a:prstGeom prst="rect">
            <a:avLst/>
          </a:prstGeom>
          <a:solidFill>
            <a:srgbClr val="747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37" name="ColorPatch">
            <a:extLst>
              <a:ext uri="{FF2B5EF4-FFF2-40B4-BE49-F238E27FC236}">
                <a16:creationId xmlns:a16="http://schemas.microsoft.com/office/drawing/2014/main" id="{B5249DC3-A9A0-4038-AEE9-AEBFB5D0089D}"/>
              </a:ext>
            </a:extLst>
          </p:cNvPr>
          <p:cNvSpPr/>
          <p:nvPr/>
        </p:nvSpPr>
        <p:spPr>
          <a:xfrm>
            <a:off x="-685800" y="4114800"/>
            <a:ext cx="317500" cy="317500"/>
          </a:xfrm>
          <a:prstGeom prst="rect">
            <a:avLst/>
          </a:prstGeom>
          <a:solidFill>
            <a:srgbClr val="464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36" name="ColorPatch">
            <a:extLst>
              <a:ext uri="{FF2B5EF4-FFF2-40B4-BE49-F238E27FC236}">
                <a16:creationId xmlns:a16="http://schemas.microsoft.com/office/drawing/2014/main" id="{18A6D389-12F3-4EC1-8CC2-242EFF07CB1C}"/>
              </a:ext>
            </a:extLst>
          </p:cNvPr>
          <p:cNvSpPr/>
          <p:nvPr/>
        </p:nvSpPr>
        <p:spPr>
          <a:xfrm>
            <a:off x="-685800" y="3771900"/>
            <a:ext cx="317500" cy="317500"/>
          </a:xfrm>
          <a:prstGeom prst="rect">
            <a:avLst/>
          </a:prstGeom>
          <a:solidFill>
            <a:srgbClr val="E2B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35" name="ColorPatch">
            <a:extLst>
              <a:ext uri="{FF2B5EF4-FFF2-40B4-BE49-F238E27FC236}">
                <a16:creationId xmlns:a16="http://schemas.microsoft.com/office/drawing/2014/main" id="{2ADD0FF6-E42B-4A48-AA80-7BFCC31B080A}"/>
              </a:ext>
            </a:extLst>
          </p:cNvPr>
          <p:cNvSpPr/>
          <p:nvPr/>
        </p:nvSpPr>
        <p:spPr>
          <a:xfrm>
            <a:off x="-685800" y="3429000"/>
            <a:ext cx="317500" cy="317500"/>
          </a:xfrm>
          <a:prstGeom prst="rect">
            <a:avLst/>
          </a:prstGeom>
          <a:solidFill>
            <a:srgbClr val="C57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34" name="ColorPatch">
            <a:extLst>
              <a:ext uri="{FF2B5EF4-FFF2-40B4-BE49-F238E27FC236}">
                <a16:creationId xmlns:a16="http://schemas.microsoft.com/office/drawing/2014/main" id="{B669360D-4B82-4260-88C6-0543CF560378}"/>
              </a:ext>
            </a:extLst>
          </p:cNvPr>
          <p:cNvSpPr/>
          <p:nvPr/>
        </p:nvSpPr>
        <p:spPr>
          <a:xfrm>
            <a:off x="-685800" y="3086100"/>
            <a:ext cx="317500" cy="317500"/>
          </a:xfrm>
          <a:prstGeom prst="rect">
            <a:avLst/>
          </a:prstGeom>
          <a:solidFill>
            <a:srgbClr val="A94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33" name="ColorPatch">
            <a:extLst>
              <a:ext uri="{FF2B5EF4-FFF2-40B4-BE49-F238E27FC236}">
                <a16:creationId xmlns:a16="http://schemas.microsoft.com/office/drawing/2014/main" id="{B042156B-6D14-4769-85DE-0BC6133DC1EA}"/>
              </a:ext>
            </a:extLst>
          </p:cNvPr>
          <p:cNvSpPr/>
          <p:nvPr/>
        </p:nvSpPr>
        <p:spPr>
          <a:xfrm>
            <a:off x="-685800" y="2743200"/>
            <a:ext cx="317500" cy="317500"/>
          </a:xfrm>
          <a:prstGeom prst="rect">
            <a:avLst/>
          </a:prstGeom>
          <a:solidFill>
            <a:srgbClr val="8C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32" name="ColorPatch">
            <a:extLst>
              <a:ext uri="{FF2B5EF4-FFF2-40B4-BE49-F238E27FC236}">
                <a16:creationId xmlns:a16="http://schemas.microsoft.com/office/drawing/2014/main" id="{0A8AEA2A-477D-451D-A82D-F30F8990A07D}"/>
              </a:ext>
            </a:extLst>
          </p:cNvPr>
          <p:cNvSpPr/>
          <p:nvPr/>
        </p:nvSpPr>
        <p:spPr>
          <a:xfrm>
            <a:off x="-685800" y="2400300"/>
            <a:ext cx="317500" cy="317500"/>
          </a:xfrm>
          <a:prstGeom prst="rect">
            <a:avLst/>
          </a:prstGeom>
          <a:solidFill>
            <a:srgbClr val="C0D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31" name="ColorPatch">
            <a:extLst>
              <a:ext uri="{FF2B5EF4-FFF2-40B4-BE49-F238E27FC236}">
                <a16:creationId xmlns:a16="http://schemas.microsoft.com/office/drawing/2014/main" id="{8CE1DB46-E195-40AF-8BEB-3E6873A1B2FA}"/>
              </a:ext>
            </a:extLst>
          </p:cNvPr>
          <p:cNvSpPr/>
          <p:nvPr/>
        </p:nvSpPr>
        <p:spPr>
          <a:xfrm>
            <a:off x="-685800" y="2057400"/>
            <a:ext cx="317500" cy="317500"/>
          </a:xfrm>
          <a:prstGeom prst="rect">
            <a:avLst/>
          </a:prstGeom>
          <a:solidFill>
            <a:srgbClr val="81A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30" name="ColorPatch">
            <a:extLst>
              <a:ext uri="{FF2B5EF4-FFF2-40B4-BE49-F238E27FC236}">
                <a16:creationId xmlns:a16="http://schemas.microsoft.com/office/drawing/2014/main" id="{E0F1957D-72C6-4D6C-9201-6AA28AA6C57D}"/>
              </a:ext>
            </a:extLst>
          </p:cNvPr>
          <p:cNvSpPr/>
          <p:nvPr/>
        </p:nvSpPr>
        <p:spPr>
          <a:xfrm>
            <a:off x="-685800" y="1714500"/>
            <a:ext cx="317500" cy="317500"/>
          </a:xfrm>
          <a:prstGeom prst="rect">
            <a:avLst/>
          </a:prstGeom>
          <a:solidFill>
            <a:srgbClr val="438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29" name="ColorPatch">
            <a:extLst>
              <a:ext uri="{FF2B5EF4-FFF2-40B4-BE49-F238E27FC236}">
                <a16:creationId xmlns:a16="http://schemas.microsoft.com/office/drawing/2014/main" id="{F00834CE-7B51-4FC1-989D-97A947599379}"/>
              </a:ext>
            </a:extLst>
          </p:cNvPr>
          <p:cNvSpPr/>
          <p:nvPr/>
        </p:nvSpPr>
        <p:spPr>
          <a:xfrm>
            <a:off x="-685800" y="1371600"/>
            <a:ext cx="317500" cy="317500"/>
          </a:xfrm>
          <a:prstGeom prst="rect">
            <a:avLst/>
          </a:prstGeom>
          <a:solidFill>
            <a:srgbClr val="045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28" name="ColorPatch">
            <a:extLst>
              <a:ext uri="{FF2B5EF4-FFF2-40B4-BE49-F238E27FC236}">
                <a16:creationId xmlns:a16="http://schemas.microsoft.com/office/drawing/2014/main" id="{AB72B3FD-EF38-4401-99A2-12BA97E1031C}"/>
              </a:ext>
            </a:extLst>
          </p:cNvPr>
          <p:cNvSpPr/>
          <p:nvPr/>
        </p:nvSpPr>
        <p:spPr>
          <a:xfrm>
            <a:off x="-685800" y="1028700"/>
            <a:ext cx="317500" cy="317500"/>
          </a:xfrm>
          <a:prstGeom prst="rect">
            <a:avLst/>
          </a:prstGeom>
          <a:solidFill>
            <a:srgbClr val="D1E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27" name="ColorPatch">
            <a:extLst>
              <a:ext uri="{FF2B5EF4-FFF2-40B4-BE49-F238E27FC236}">
                <a16:creationId xmlns:a16="http://schemas.microsoft.com/office/drawing/2014/main" id="{DB636BCE-D7BA-42A6-B589-71540B9DC5AD}"/>
              </a:ext>
            </a:extLst>
          </p:cNvPr>
          <p:cNvSpPr/>
          <p:nvPr/>
        </p:nvSpPr>
        <p:spPr>
          <a:xfrm>
            <a:off x="-685800" y="685800"/>
            <a:ext cx="317500" cy="317500"/>
          </a:xfrm>
          <a:prstGeom prst="rect">
            <a:avLst/>
          </a:prstGeom>
          <a:solidFill>
            <a:srgbClr val="A4D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26" name="ColorPatch">
            <a:extLst>
              <a:ext uri="{FF2B5EF4-FFF2-40B4-BE49-F238E27FC236}">
                <a16:creationId xmlns:a16="http://schemas.microsoft.com/office/drawing/2014/main" id="{9D1EA9E9-05C1-4D17-8CE5-6492F824502A}"/>
              </a:ext>
            </a:extLst>
          </p:cNvPr>
          <p:cNvSpPr/>
          <p:nvPr/>
        </p:nvSpPr>
        <p:spPr>
          <a:xfrm>
            <a:off x="-685800" y="342900"/>
            <a:ext cx="317500" cy="317500"/>
          </a:xfrm>
          <a:prstGeom prst="rect">
            <a:avLst/>
          </a:prstGeom>
          <a:solidFill>
            <a:srgbClr val="77C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25" name="ColorPatch">
            <a:extLst>
              <a:ext uri="{FF2B5EF4-FFF2-40B4-BE49-F238E27FC236}">
                <a16:creationId xmlns:a16="http://schemas.microsoft.com/office/drawing/2014/main" id="{9A5ADA3E-3A73-4260-828D-18023D21EE0E}"/>
              </a:ext>
            </a:extLst>
          </p:cNvPr>
          <p:cNvSpPr/>
          <p:nvPr/>
        </p:nvSpPr>
        <p:spPr>
          <a:xfrm>
            <a:off x="-685800" y="0"/>
            <a:ext cx="317500" cy="317500"/>
          </a:xfrm>
          <a:prstGeom prst="rect">
            <a:avLst/>
          </a:prstGeom>
          <a:solidFill>
            <a:srgbClr val="49B1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24" name="ColorPatch">
            <a:extLst>
              <a:ext uri="{FF2B5EF4-FFF2-40B4-BE49-F238E27FC236}">
                <a16:creationId xmlns:a16="http://schemas.microsoft.com/office/drawing/2014/main" id="{177ED0F8-E668-4F55-9F61-0BADCC753B93}"/>
              </a:ext>
            </a:extLst>
          </p:cNvPr>
          <p:cNvSpPr/>
          <p:nvPr/>
        </p:nvSpPr>
        <p:spPr>
          <a:xfrm>
            <a:off x="-342900" y="5143500"/>
            <a:ext cx="317500" cy="317500"/>
          </a:xfrm>
          <a:prstGeom prst="rect">
            <a:avLst/>
          </a:prstGeom>
          <a:solidFill>
            <a:srgbClr val="F9B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23" name="ColorPatch">
            <a:extLst>
              <a:ext uri="{FF2B5EF4-FFF2-40B4-BE49-F238E27FC236}">
                <a16:creationId xmlns:a16="http://schemas.microsoft.com/office/drawing/2014/main" id="{8CD7E567-0649-47B4-B5F7-346B6C6FAE6E}"/>
              </a:ext>
            </a:extLst>
          </p:cNvPr>
          <p:cNvSpPr/>
          <p:nvPr/>
        </p:nvSpPr>
        <p:spPr>
          <a:xfrm>
            <a:off x="-342900" y="4800600"/>
            <a:ext cx="317500" cy="317500"/>
          </a:xfrm>
          <a:prstGeom prst="rect">
            <a:avLst/>
          </a:prstGeom>
          <a:solidFill>
            <a:srgbClr val="F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22" name="ColorPatch">
            <a:extLst>
              <a:ext uri="{FF2B5EF4-FFF2-40B4-BE49-F238E27FC236}">
                <a16:creationId xmlns:a16="http://schemas.microsoft.com/office/drawing/2014/main" id="{0B27B926-9D23-408B-B261-7474BA138B0E}"/>
              </a:ext>
            </a:extLst>
          </p:cNvPr>
          <p:cNvSpPr/>
          <p:nvPr/>
        </p:nvSpPr>
        <p:spPr>
          <a:xfrm>
            <a:off x="-342900" y="4457700"/>
            <a:ext cx="317500" cy="317500"/>
          </a:xfrm>
          <a:prstGeom prst="rect">
            <a:avLst/>
          </a:prstGeom>
          <a:solidFill>
            <a:srgbClr val="EC4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21" name="ColorPatch">
            <a:extLst>
              <a:ext uri="{FF2B5EF4-FFF2-40B4-BE49-F238E27FC236}">
                <a16:creationId xmlns:a16="http://schemas.microsoft.com/office/drawing/2014/main" id="{C79F16A5-2F29-42BB-88AB-9C69D7AB8969}"/>
              </a:ext>
            </a:extLst>
          </p:cNvPr>
          <p:cNvSpPr/>
          <p:nvPr/>
        </p:nvSpPr>
        <p:spPr>
          <a:xfrm>
            <a:off x="-342900" y="4114800"/>
            <a:ext cx="317500" cy="317500"/>
          </a:xfrm>
          <a:prstGeom prst="rect">
            <a:avLst/>
          </a:prstGeom>
          <a:solidFill>
            <a:srgbClr val="E600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20" name="ColorPatch">
            <a:extLst>
              <a:ext uri="{FF2B5EF4-FFF2-40B4-BE49-F238E27FC236}">
                <a16:creationId xmlns:a16="http://schemas.microsoft.com/office/drawing/2014/main" id="{7164F073-8D27-4C57-9FA9-5D80FC8EDB68}"/>
              </a:ext>
            </a:extLst>
          </p:cNvPr>
          <p:cNvSpPr/>
          <p:nvPr/>
        </p:nvSpPr>
        <p:spPr>
          <a:xfrm>
            <a:off x="-342900" y="3771900"/>
            <a:ext cx="317500" cy="317500"/>
          </a:xfrm>
          <a:prstGeom prst="rect">
            <a:avLst/>
          </a:prstGeom>
          <a:solidFill>
            <a:srgbClr val="FFF4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19" name="ColorPatch">
            <a:extLst>
              <a:ext uri="{FF2B5EF4-FFF2-40B4-BE49-F238E27FC236}">
                <a16:creationId xmlns:a16="http://schemas.microsoft.com/office/drawing/2014/main" id="{C400E972-E723-4251-BA45-FDC0E6CEEF6C}"/>
              </a:ext>
            </a:extLst>
          </p:cNvPr>
          <p:cNvSpPr/>
          <p:nvPr/>
        </p:nvSpPr>
        <p:spPr>
          <a:xfrm>
            <a:off x="-342900" y="3429000"/>
            <a:ext cx="317500" cy="317500"/>
          </a:xfrm>
          <a:prstGeom prst="rect">
            <a:avLst/>
          </a:prstGeom>
          <a:solidFill>
            <a:srgbClr val="FFE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18" name="ColorPatch">
            <a:extLst>
              <a:ext uri="{FF2B5EF4-FFF2-40B4-BE49-F238E27FC236}">
                <a16:creationId xmlns:a16="http://schemas.microsoft.com/office/drawing/2014/main" id="{50D772BA-D4EE-40DA-B415-8EC283428CF5}"/>
              </a:ext>
            </a:extLst>
          </p:cNvPr>
          <p:cNvSpPr/>
          <p:nvPr/>
        </p:nvSpPr>
        <p:spPr>
          <a:xfrm>
            <a:off x="-342900" y="3086100"/>
            <a:ext cx="317500" cy="317500"/>
          </a:xfrm>
          <a:prstGeom prst="rect">
            <a:avLst/>
          </a:prstGeom>
          <a:solidFill>
            <a:srgbClr val="FFD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17" name="ColorPatch">
            <a:extLst>
              <a:ext uri="{FF2B5EF4-FFF2-40B4-BE49-F238E27FC236}">
                <a16:creationId xmlns:a16="http://schemas.microsoft.com/office/drawing/2014/main" id="{6BEEA5BD-11E7-4F3D-BD73-EC2249E8CCEB}"/>
              </a:ext>
            </a:extLst>
          </p:cNvPr>
          <p:cNvSpPr/>
          <p:nvPr/>
        </p:nvSpPr>
        <p:spPr>
          <a:xfrm>
            <a:off x="-342900" y="2743200"/>
            <a:ext cx="317500" cy="3175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16" name="ColorPatch">
            <a:extLst>
              <a:ext uri="{FF2B5EF4-FFF2-40B4-BE49-F238E27FC236}">
                <a16:creationId xmlns:a16="http://schemas.microsoft.com/office/drawing/2014/main" id="{27A566A9-4C8D-4179-BE6D-6A885CF5E38A}"/>
              </a:ext>
            </a:extLst>
          </p:cNvPr>
          <p:cNvSpPr/>
          <p:nvPr/>
        </p:nvSpPr>
        <p:spPr>
          <a:xfrm>
            <a:off x="-342900" y="2400300"/>
            <a:ext cx="317500" cy="317500"/>
          </a:xfrm>
          <a:prstGeom prst="rect">
            <a:avLst/>
          </a:prstGeom>
          <a:solidFill>
            <a:srgbClr val="CE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15" name="ColorPatch">
            <a:extLst>
              <a:ext uri="{FF2B5EF4-FFF2-40B4-BE49-F238E27FC236}">
                <a16:creationId xmlns:a16="http://schemas.microsoft.com/office/drawing/2014/main" id="{98BB652E-B542-4A6D-842C-A8AFF7CF962D}"/>
              </a:ext>
            </a:extLst>
          </p:cNvPr>
          <p:cNvSpPr/>
          <p:nvPr/>
        </p:nvSpPr>
        <p:spPr>
          <a:xfrm>
            <a:off x="-342900" y="2057400"/>
            <a:ext cx="317500" cy="317500"/>
          </a:xfrm>
          <a:prstGeom prst="rect">
            <a:avLst/>
          </a:prstGeom>
          <a:solidFill>
            <a:srgbClr val="9DD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14" name="ColorPatch">
            <a:extLst>
              <a:ext uri="{FF2B5EF4-FFF2-40B4-BE49-F238E27FC236}">
                <a16:creationId xmlns:a16="http://schemas.microsoft.com/office/drawing/2014/main" id="{7BE09878-3507-434C-8FBD-3253E93E01C8}"/>
              </a:ext>
            </a:extLst>
          </p:cNvPr>
          <p:cNvSpPr/>
          <p:nvPr/>
        </p:nvSpPr>
        <p:spPr>
          <a:xfrm>
            <a:off x="-342900" y="1714500"/>
            <a:ext cx="317500" cy="317500"/>
          </a:xfrm>
          <a:prstGeom prst="rect">
            <a:avLst/>
          </a:prstGeom>
          <a:solidFill>
            <a:srgbClr val="6DC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12" name="ColorPatch">
            <a:extLst>
              <a:ext uri="{FF2B5EF4-FFF2-40B4-BE49-F238E27FC236}">
                <a16:creationId xmlns:a16="http://schemas.microsoft.com/office/drawing/2014/main" id="{2E26D6BD-036D-4346-A29B-7683021D70FB}"/>
              </a:ext>
            </a:extLst>
          </p:cNvPr>
          <p:cNvSpPr/>
          <p:nvPr/>
        </p:nvSpPr>
        <p:spPr>
          <a:xfrm>
            <a:off x="-342900" y="1371600"/>
            <a:ext cx="317500" cy="317500"/>
          </a:xfrm>
          <a:prstGeom prst="rect">
            <a:avLst/>
          </a:prstGeom>
          <a:solidFill>
            <a:srgbClr val="3CB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11" name="ColorPatch">
            <a:extLst>
              <a:ext uri="{FF2B5EF4-FFF2-40B4-BE49-F238E27FC236}">
                <a16:creationId xmlns:a16="http://schemas.microsoft.com/office/drawing/2014/main" id="{D840EC2E-1487-4A69-A809-9929CDB60313}"/>
              </a:ext>
            </a:extLst>
          </p:cNvPr>
          <p:cNvSpPr/>
          <p:nvPr/>
        </p:nvSpPr>
        <p:spPr>
          <a:xfrm>
            <a:off x="-342900" y="1028700"/>
            <a:ext cx="317500" cy="317500"/>
          </a:xfrm>
          <a:prstGeom prst="rect">
            <a:avLst/>
          </a:prstGeom>
          <a:solidFill>
            <a:srgbClr val="C0C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10" name="ColorPatch">
            <a:extLst>
              <a:ext uri="{FF2B5EF4-FFF2-40B4-BE49-F238E27FC236}">
                <a16:creationId xmlns:a16="http://schemas.microsoft.com/office/drawing/2014/main" id="{4BBE9809-F301-459A-87DE-3C5C95F62870}"/>
              </a:ext>
            </a:extLst>
          </p:cNvPr>
          <p:cNvSpPr/>
          <p:nvPr/>
        </p:nvSpPr>
        <p:spPr>
          <a:xfrm>
            <a:off x="-342900" y="685800"/>
            <a:ext cx="317500" cy="317500"/>
          </a:xfrm>
          <a:prstGeom prst="rect">
            <a:avLst/>
          </a:prstGeom>
          <a:solidFill>
            <a:srgbClr val="819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8" name="ColorPatch">
            <a:extLst>
              <a:ext uri="{FF2B5EF4-FFF2-40B4-BE49-F238E27FC236}">
                <a16:creationId xmlns:a16="http://schemas.microsoft.com/office/drawing/2014/main" id="{AD5D23E8-FC29-4F12-AB2C-C32E10546318}"/>
              </a:ext>
            </a:extLst>
          </p:cNvPr>
          <p:cNvSpPr/>
          <p:nvPr/>
        </p:nvSpPr>
        <p:spPr>
          <a:xfrm>
            <a:off x="-342900" y="342900"/>
            <a:ext cx="317500" cy="317500"/>
          </a:xfrm>
          <a:prstGeom prst="rect">
            <a:avLst/>
          </a:prstGeom>
          <a:solidFill>
            <a:srgbClr val="42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7" name="ColorPatch">
            <a:extLst>
              <a:ext uri="{FF2B5EF4-FFF2-40B4-BE49-F238E27FC236}">
                <a16:creationId xmlns:a16="http://schemas.microsoft.com/office/drawing/2014/main" id="{57149537-0C06-456D-A4A3-2FBB5503631B}"/>
              </a:ext>
            </a:extLst>
          </p:cNvPr>
          <p:cNvSpPr/>
          <p:nvPr/>
        </p:nvSpPr>
        <p:spPr>
          <a:xfrm>
            <a:off x="-342900" y="0"/>
            <a:ext cx="317500" cy="317500"/>
          </a:xfrm>
          <a:prstGeom prst="rect">
            <a:avLst/>
          </a:prstGeom>
          <a:solidFill>
            <a:srgbClr val="0323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1"/>
              </a:buClr>
            </a:pPr>
            <a:endParaRPr lang="en-US" dirty="0" err="1"/>
          </a:p>
        </p:txBody>
      </p:sp>
      <p:sp>
        <p:nvSpPr>
          <p:cNvPr id="2" name="Title Placeholder 1"/>
          <p:cNvSpPr>
            <a:spLocks noGrp="1"/>
          </p:cNvSpPr>
          <p:nvPr>
            <p:ph type="title"/>
          </p:nvPr>
        </p:nvSpPr>
        <p:spPr>
          <a:xfrm>
            <a:off x="300037" y="-1"/>
            <a:ext cx="11609159" cy="1304925"/>
          </a:xfrm>
          <a:prstGeom prst="rect">
            <a:avLst/>
          </a:prstGeom>
        </p:spPr>
        <p:txBody>
          <a:bodyPr vert="horz" lIns="91440" tIns="45720" rIns="90000" bIns="45720" rtlCol="0" anchor="ctr">
            <a:noAutofit/>
          </a:bodyPr>
          <a:lstStyle/>
          <a:p>
            <a:pPr lvl="0" algn="r"/>
            <a:r>
              <a:rPr lang="en-US" dirty="0"/>
              <a:t>Slide title</a:t>
            </a:r>
          </a:p>
        </p:txBody>
      </p:sp>
      <p:sp>
        <p:nvSpPr>
          <p:cNvPr id="3" name="Text Placeholder 2"/>
          <p:cNvSpPr>
            <a:spLocks noGrp="1"/>
          </p:cNvSpPr>
          <p:nvPr>
            <p:ph type="body" idx="1"/>
          </p:nvPr>
        </p:nvSpPr>
        <p:spPr>
          <a:xfrm>
            <a:off x="300038" y="1484313"/>
            <a:ext cx="11591925" cy="4608512"/>
          </a:xfrm>
          <a:prstGeom prst="rect">
            <a:avLst/>
          </a:prstGeom>
        </p:spPr>
        <p:txBody>
          <a:bodyPr vert="horz" lIns="91440" tIns="45720" rIns="90000" bIns="45720" rtlCol="0">
            <a:noAutofit/>
          </a:bodyPr>
          <a:lstStyle/>
          <a:p>
            <a:pPr lvl="0"/>
            <a:r>
              <a:rPr lang="en-US" dirty="0"/>
              <a:t>First level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70600" y="6330968"/>
            <a:ext cx="5483314" cy="292554"/>
          </a:xfrm>
          <a:prstGeom prst="rect">
            <a:avLst/>
          </a:prstGeom>
        </p:spPr>
        <p:txBody>
          <a:bodyPr vert="horz" lIns="90000" tIns="45720" rIns="90000" bIns="45720" rtlCol="0" anchor="b"/>
          <a:lstStyle>
            <a:lvl1pPr algn="r">
              <a:defRPr lang="en-US" sz="1100" b="0">
                <a:solidFill>
                  <a:schemeClr val="tx2"/>
                </a:solidFill>
              </a:defRPr>
            </a:lvl1pPr>
          </a:lstStyle>
          <a:p>
            <a:r>
              <a:rPr lang="en-US" noProof="0"/>
              <a:t>Presentation title</a:t>
            </a:r>
          </a:p>
        </p:txBody>
      </p:sp>
      <p:sp>
        <p:nvSpPr>
          <p:cNvPr id="6" name="Slide Number Placeholder 5"/>
          <p:cNvSpPr>
            <a:spLocks noGrp="1"/>
          </p:cNvSpPr>
          <p:nvPr>
            <p:ph type="sldNum" sz="quarter" idx="4"/>
          </p:nvPr>
        </p:nvSpPr>
        <p:spPr>
          <a:xfrm>
            <a:off x="11610261" y="6330968"/>
            <a:ext cx="411004" cy="292554"/>
          </a:xfrm>
          <a:prstGeom prst="rect">
            <a:avLst/>
          </a:prstGeom>
        </p:spPr>
        <p:txBody>
          <a:bodyPr vert="horz" lIns="0" tIns="46800" rIns="0" bIns="46800" rtlCol="0" anchor="b"/>
          <a:lstStyle>
            <a:lvl1pPr algn="r">
              <a:defRPr lang="en-US" sz="1100" b="0" smtClean="0">
                <a:solidFill>
                  <a:schemeClr val="tx2"/>
                </a:solidFill>
              </a:defRPr>
            </a:lvl1pPr>
          </a:lstStyle>
          <a:p>
            <a:fld id="{62A42E78-4FE3-4E16-9FB9-64A349BFE3FC}" type="slidenum">
              <a:rPr lang="fr-FR" smtClean="0"/>
              <a:pPr/>
              <a:t>‹#›</a:t>
            </a:fld>
            <a:endParaRPr lang="fr-FR"/>
          </a:p>
        </p:txBody>
      </p:sp>
      <p:sp>
        <p:nvSpPr>
          <p:cNvPr id="4" name="Date Placeholder 3"/>
          <p:cNvSpPr>
            <a:spLocks noGrp="1"/>
          </p:cNvSpPr>
          <p:nvPr>
            <p:ph type="dt" sz="half" idx="2"/>
          </p:nvPr>
        </p:nvSpPr>
        <p:spPr>
          <a:xfrm>
            <a:off x="4857517" y="6330968"/>
            <a:ext cx="1184909" cy="292554"/>
          </a:xfrm>
          <a:prstGeom prst="rect">
            <a:avLst/>
          </a:prstGeom>
        </p:spPr>
        <p:txBody>
          <a:bodyPr vert="horz" lIns="91440" tIns="45720" rIns="91440" bIns="45720" rtlCol="0" anchor="b"/>
          <a:lstStyle>
            <a:lvl1pPr algn="r">
              <a:defRPr sz="1100" b="0">
                <a:solidFill>
                  <a:schemeClr val="tx2"/>
                </a:solidFill>
              </a:defRPr>
            </a:lvl1pPr>
          </a:lstStyle>
          <a:p>
            <a:fld id="{49D6B855-A76D-4459-A823-EF680B29CDD3}" type="datetime5">
              <a:rPr lang="en-US" smtClean="0"/>
              <a:t>20-Aug-24</a:t>
            </a:fld>
            <a:endParaRPr lang="fr-FR"/>
          </a:p>
        </p:txBody>
      </p:sp>
      <p:pic>
        <p:nvPicPr>
          <p:cNvPr id="13" name="Graphic 12">
            <a:extLst>
              <a:ext uri="{FF2B5EF4-FFF2-40B4-BE49-F238E27FC236}">
                <a16:creationId xmlns:a16="http://schemas.microsoft.com/office/drawing/2014/main" id="{3DE2817A-3634-41C4-BE77-0740C5A7811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1556" y="6094699"/>
            <a:ext cx="990025" cy="763207"/>
          </a:xfrm>
          <a:prstGeom prst="rect">
            <a:avLst/>
          </a:prstGeom>
        </p:spPr>
      </p:pic>
      <p:sp>
        <p:nvSpPr>
          <p:cNvPr id="9" name="Rectangle 8">
            <a:extLst>
              <a:ext uri="{FF2B5EF4-FFF2-40B4-BE49-F238E27FC236}">
                <a16:creationId xmlns:a16="http://schemas.microsoft.com/office/drawing/2014/main" id="{57CD4E90-0AD7-41F7-BEF4-B339EC998E49}"/>
              </a:ext>
            </a:extLst>
          </p:cNvPr>
          <p:cNvSpPr/>
          <p:nvPr/>
        </p:nvSpPr>
        <p:spPr>
          <a:xfrm>
            <a:off x="12004894" y="0"/>
            <a:ext cx="187105" cy="1143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97674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hf hdr="0" ftr="0" dt="0"/>
  <p:txStyles>
    <p:titleStyle>
      <a:lvl1pPr algn="r" defTabSz="914400" rtl="0" eaLnBrk="1" latinLnBrk="0" hangingPunct="1">
        <a:lnSpc>
          <a:spcPct val="90000"/>
        </a:lnSpc>
        <a:spcBef>
          <a:spcPct val="0"/>
        </a:spcBef>
        <a:buNone/>
        <a:defRPr lang="en-US" sz="3600" b="0" kern="1200" baseline="0">
          <a:solidFill>
            <a:schemeClr val="tx1"/>
          </a:solidFill>
          <a:latin typeface="+mj-lt"/>
          <a:ea typeface="+mj-ea"/>
          <a:cs typeface="+mj-cs"/>
        </a:defRPr>
      </a:lvl1pPr>
    </p:titleStyle>
    <p:bodyStyle>
      <a:lvl1pPr marL="261938" indent="-261938" algn="l" defTabSz="914400" rtl="0" eaLnBrk="1" latinLnBrk="0" hangingPunct="1">
        <a:lnSpc>
          <a:spcPct val="100000"/>
        </a:lnSpc>
        <a:spcBef>
          <a:spcPts val="1000"/>
        </a:spcBef>
        <a:buClr>
          <a:schemeClr val="tx1"/>
        </a:buClr>
        <a:buFont typeface="Arial" panose="020B0604020202020204" pitchFamily="34" charset="0"/>
        <a:buChar char="•"/>
        <a:defRPr lang="en-US" sz="2400" kern="1200" smtClean="0">
          <a:solidFill>
            <a:schemeClr val="tx1"/>
          </a:solidFill>
          <a:latin typeface="+mn-lt"/>
          <a:ea typeface="+mn-ea"/>
          <a:cs typeface="+mn-cs"/>
        </a:defRPr>
      </a:lvl1pPr>
      <a:lvl2pPr marL="536575" indent="-266700" algn="l" defTabSz="914400" rtl="0" eaLnBrk="1" latinLnBrk="0" hangingPunct="1">
        <a:lnSpc>
          <a:spcPct val="100000"/>
        </a:lnSpc>
        <a:spcBef>
          <a:spcPts val="600"/>
        </a:spcBef>
        <a:buClr>
          <a:schemeClr val="tx1"/>
        </a:buClr>
        <a:buFont typeface="Arial" panose="020B0604020202020204" pitchFamily="34" charset="0"/>
        <a:buChar char="•"/>
        <a:defRPr lang="en-US" sz="2000" kern="1200" smtClean="0">
          <a:solidFill>
            <a:schemeClr val="tx1"/>
          </a:solidFill>
          <a:latin typeface="+mn-lt"/>
          <a:ea typeface="+mn-ea"/>
          <a:cs typeface="+mn-cs"/>
        </a:defRPr>
      </a:lvl2pPr>
      <a:lvl3pPr marL="812800" indent="-273050" algn="l" defTabSz="914400" rtl="0" eaLnBrk="1" latinLnBrk="0" hangingPunct="1">
        <a:lnSpc>
          <a:spcPct val="100000"/>
        </a:lnSpc>
        <a:spcBef>
          <a:spcPts val="600"/>
        </a:spcBef>
        <a:buClr>
          <a:schemeClr val="tx1"/>
        </a:buClr>
        <a:buFont typeface="Arial" panose="020B0604020202020204" pitchFamily="34" charset="0"/>
        <a:buChar char="•"/>
        <a:defRPr lang="en-US" sz="1800" kern="1200" smtClean="0">
          <a:solidFill>
            <a:schemeClr val="tx1"/>
          </a:solidFill>
          <a:latin typeface="+mn-lt"/>
          <a:ea typeface="+mn-ea"/>
          <a:cs typeface="+mn-cs"/>
        </a:defRPr>
      </a:lvl3pPr>
      <a:lvl4pPr marL="987425" indent="-268288" algn="l" defTabSz="914400" rtl="0" eaLnBrk="1" latinLnBrk="0" hangingPunct="1">
        <a:lnSpc>
          <a:spcPct val="100000"/>
        </a:lnSpc>
        <a:spcBef>
          <a:spcPts val="400"/>
        </a:spcBef>
        <a:buClr>
          <a:schemeClr val="tx2"/>
        </a:buClr>
        <a:buFont typeface="Arial" panose="020B0604020202020204" pitchFamily="34" charset="0"/>
        <a:buChar char="•"/>
        <a:defRPr lang="en-US" sz="1600" kern="1200" smtClean="0">
          <a:solidFill>
            <a:schemeClr val="tx2"/>
          </a:solidFill>
          <a:latin typeface="+mn-lt"/>
          <a:ea typeface="+mn-ea"/>
          <a:cs typeface="+mn-cs"/>
        </a:defRPr>
      </a:lvl4pPr>
      <a:lvl5pPr marL="1160463" indent="-261938" algn="l" defTabSz="914400" rtl="0" eaLnBrk="1" latinLnBrk="0" hangingPunct="1">
        <a:lnSpc>
          <a:spcPct val="100000"/>
        </a:lnSpc>
        <a:spcBef>
          <a:spcPts val="400"/>
        </a:spcBef>
        <a:buClr>
          <a:schemeClr val="tx2"/>
        </a:buClr>
        <a:buFont typeface="Arial" panose="020B0604020202020204" pitchFamily="34" charset="0"/>
        <a:buChar char="•"/>
        <a:defRPr lang="en-US"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9">
          <p15:clr>
            <a:srgbClr val="F26B43"/>
          </p15:clr>
        </p15:guide>
        <p15:guide id="2" pos="7491">
          <p15:clr>
            <a:srgbClr val="F26B43"/>
          </p15:clr>
        </p15:guide>
        <p15:guide id="3" orient="horz" pos="2160">
          <p15:clr>
            <a:srgbClr val="F26B43"/>
          </p15:clr>
        </p15:guide>
        <p15:guide id="4" orient="horz" pos="935">
          <p15:clr>
            <a:srgbClr val="F26B43"/>
          </p15:clr>
        </p15:guide>
        <p15:guide id="5" orient="horz" pos="3838">
          <p15:clr>
            <a:srgbClr val="F26B43"/>
          </p15:clr>
        </p15:guide>
        <p15:guide id="6" orient="horz" pos="822">
          <p15:clr>
            <a:srgbClr val="F26B43"/>
          </p15:clr>
        </p15:guide>
        <p15:guide id="7" pos="3840">
          <p15:clr>
            <a:srgbClr val="F26B43"/>
          </p15:clr>
        </p15:guide>
        <p15:guide id="8" orient="horz" pos="131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g"/><Relationship Id="rId4" Type="http://schemas.openxmlformats.org/officeDocument/2006/relationships/image" Target="../media/image10.pn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omputer chip with blue lights&#10;&#10;Description automatically generated">
            <a:extLst>
              <a:ext uri="{FF2B5EF4-FFF2-40B4-BE49-F238E27FC236}">
                <a16:creationId xmlns:a16="http://schemas.microsoft.com/office/drawing/2014/main" id="{E4FDBA4D-9642-F101-149E-EAE6FEFA14B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7870" r="27870"/>
          <a:stretch>
            <a:fillRect/>
          </a:stretch>
        </p:blipFill>
        <p:spPr/>
      </p:pic>
      <p:sp>
        <p:nvSpPr>
          <p:cNvPr id="15" name="Title 14">
            <a:extLst>
              <a:ext uri="{FF2B5EF4-FFF2-40B4-BE49-F238E27FC236}">
                <a16:creationId xmlns:a16="http://schemas.microsoft.com/office/drawing/2014/main" id="{FB49D3ED-12A5-44AC-B654-9458A5FBEC88}"/>
              </a:ext>
            </a:extLst>
          </p:cNvPr>
          <p:cNvSpPr>
            <a:spLocks noGrp="1"/>
          </p:cNvSpPr>
          <p:nvPr>
            <p:ph type="ctrTitle"/>
          </p:nvPr>
        </p:nvSpPr>
        <p:spPr/>
        <p:txBody>
          <a:bodyPr/>
          <a:lstStyle/>
          <a:p>
            <a:r>
              <a:rPr lang="en-US" sz="3200" dirty="0"/>
              <a:t>Integrated Passive Devices (IPD) for RF applications</a:t>
            </a:r>
            <a:br>
              <a:rPr lang="en-US" sz="2800" b="0" dirty="0"/>
            </a:br>
            <a:br>
              <a:rPr lang="en-US" sz="2800" b="0" dirty="0"/>
            </a:br>
            <a:r>
              <a:rPr lang="en-US" sz="2800" b="0" dirty="0"/>
              <a:t>STM32WBA companion chip</a:t>
            </a:r>
            <a:endParaRPr lang="en-US" b="0" dirty="0"/>
          </a:p>
        </p:txBody>
      </p:sp>
      <p:sp>
        <p:nvSpPr>
          <p:cNvPr id="16" name="Subtitle 15">
            <a:extLst>
              <a:ext uri="{FF2B5EF4-FFF2-40B4-BE49-F238E27FC236}">
                <a16:creationId xmlns:a16="http://schemas.microsoft.com/office/drawing/2014/main" id="{12613E07-DCF2-4461-AFF5-7A705127F66B}"/>
              </a:ext>
            </a:extLst>
          </p:cNvPr>
          <p:cNvSpPr>
            <a:spLocks noGrp="1"/>
          </p:cNvSpPr>
          <p:nvPr>
            <p:ph type="subTitle" idx="1"/>
          </p:nvPr>
        </p:nvSpPr>
        <p:spPr/>
        <p:txBody>
          <a:bodyPr/>
          <a:lstStyle/>
          <a:p>
            <a:r>
              <a:rPr lang="fr-FR" sz="1800" dirty="0">
                <a:effectLst/>
                <a:latin typeface="Segoe UI" panose="020B0502040204020203" pitchFamily="34" charset="0"/>
              </a:rPr>
              <a:t>DISCRETE &amp; FILTER DIVISION</a:t>
            </a:r>
            <a:endParaRPr lang="fr-FR" sz="1800" dirty="0">
              <a:effectLst/>
              <a:latin typeface="Arial" panose="020B0604020202020204" pitchFamily="34" charset="0"/>
            </a:endParaRPr>
          </a:p>
        </p:txBody>
      </p:sp>
    </p:spTree>
    <p:extLst>
      <p:ext uri="{BB962C8B-B14F-4D97-AF65-F5344CB8AC3E}">
        <p14:creationId xmlns:p14="http://schemas.microsoft.com/office/powerpoint/2010/main" val="193982230"/>
      </p:ext>
    </p:extLst>
  </p:cSld>
  <p:clrMapOvr>
    <a:masterClrMapping/>
  </p:clrMapOvr>
  <mc:AlternateContent xmlns:mc="http://schemas.openxmlformats.org/markup-compatibility/2006" xmlns:p14="http://schemas.microsoft.com/office/powerpoint/2010/main">
    <mc:Choice Requires="p14">
      <p:transition spd="slow" p14:dur="2000" advTm="3133"/>
    </mc:Choice>
    <mc:Fallback xmlns="">
      <p:transition spd="slow" advTm="313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076A-A622-4E99-9519-A2494D0CBA96}"/>
              </a:ext>
            </a:extLst>
          </p:cNvPr>
          <p:cNvSpPr>
            <a:spLocks noGrp="1"/>
          </p:cNvSpPr>
          <p:nvPr>
            <p:ph type="title"/>
          </p:nvPr>
        </p:nvSpPr>
        <p:spPr/>
        <p:txBody>
          <a:bodyPr>
            <a:normAutofit/>
          </a:bodyPr>
          <a:lstStyle/>
          <a:p>
            <a:r>
              <a:rPr lang="en-US" dirty="0"/>
              <a:t>Tuned for high RF integration</a:t>
            </a:r>
          </a:p>
        </p:txBody>
      </p:sp>
      <p:sp>
        <p:nvSpPr>
          <p:cNvPr id="4" name="Slide Number Placeholder 3">
            <a:extLst>
              <a:ext uri="{FF2B5EF4-FFF2-40B4-BE49-F238E27FC236}">
                <a16:creationId xmlns:a16="http://schemas.microsoft.com/office/drawing/2014/main" id="{1CC1617F-C802-8720-1C67-340F78F73BC4}"/>
              </a:ext>
            </a:extLst>
          </p:cNvPr>
          <p:cNvSpPr>
            <a:spLocks noGrp="1"/>
          </p:cNvSpPr>
          <p:nvPr>
            <p:ph type="sldNum" sz="quarter" idx="12"/>
          </p:nvPr>
        </p:nvSpPr>
        <p:spPr/>
        <p:txBody>
          <a:bodyPr>
            <a:normAutofit/>
          </a:bodyPr>
          <a:lstStyle/>
          <a:p>
            <a:fld id="{62A42E78-4FE3-4E16-9FB9-64A349BFE3FC}" type="slidenum">
              <a:rPr lang="en-US" smtClean="0"/>
              <a:pPr/>
              <a:t>2</a:t>
            </a:fld>
            <a:endParaRPr lang="en-US" dirty="0"/>
          </a:p>
        </p:txBody>
      </p:sp>
      <p:sp>
        <p:nvSpPr>
          <p:cNvPr id="5" name="Rectangle 4">
            <a:extLst>
              <a:ext uri="{FF2B5EF4-FFF2-40B4-BE49-F238E27FC236}">
                <a16:creationId xmlns:a16="http://schemas.microsoft.com/office/drawing/2014/main" id="{0B16BEFE-1ED4-4AE0-820D-0C00E3ECB2AB}"/>
              </a:ext>
            </a:extLst>
          </p:cNvPr>
          <p:cNvSpPr/>
          <p:nvPr/>
        </p:nvSpPr>
        <p:spPr>
          <a:xfrm>
            <a:off x="6296025" y="3729436"/>
            <a:ext cx="5595938" cy="1554272"/>
          </a:xfrm>
          <a:prstGeom prst="rect">
            <a:avLst/>
          </a:prstGeom>
        </p:spPr>
        <p:txBody>
          <a:bodyPr wrap="square">
            <a:noAutofit/>
          </a:bodyPr>
          <a:lstStyle/>
          <a:p>
            <a:pPr>
              <a:spcAft>
                <a:spcPts val="600"/>
              </a:spcAft>
            </a:pPr>
            <a:r>
              <a:rPr lang="en-US" sz="2000" dirty="0"/>
              <a:t>ST baluns integrate the following functions:</a:t>
            </a:r>
          </a:p>
          <a:p>
            <a:pPr marL="285750" indent="-285750">
              <a:spcAft>
                <a:spcPts val="600"/>
              </a:spcAft>
              <a:buFont typeface="Arial" panose="020B0604020202020204" pitchFamily="34" charset="0"/>
              <a:buChar char="•"/>
            </a:pPr>
            <a:r>
              <a:rPr lang="en-US" sz="2000" dirty="0"/>
              <a:t>Impedance matching</a:t>
            </a:r>
          </a:p>
          <a:p>
            <a:pPr marL="285750" indent="-285750">
              <a:spcAft>
                <a:spcPts val="600"/>
              </a:spcAft>
              <a:buFont typeface="Arial" panose="020B0604020202020204" pitchFamily="34" charset="0"/>
              <a:buChar char="•"/>
            </a:pPr>
            <a:r>
              <a:rPr lang="en-US" sz="2000" dirty="0"/>
              <a:t>50 Ω nominal input impedance</a:t>
            </a:r>
          </a:p>
          <a:p>
            <a:pPr marL="285750" indent="-285750">
              <a:spcAft>
                <a:spcPts val="600"/>
              </a:spcAft>
              <a:buFont typeface="Arial" panose="020B0604020202020204" pitchFamily="34" charset="0"/>
              <a:buChar char="•"/>
            </a:pPr>
            <a:r>
              <a:rPr lang="en-US" sz="2000" dirty="0"/>
              <a:t>Harmonic filter</a:t>
            </a:r>
          </a:p>
        </p:txBody>
      </p:sp>
      <p:pic>
        <p:nvPicPr>
          <p:cNvPr id="8" name="Picture 7">
            <a:extLst>
              <a:ext uri="{FF2B5EF4-FFF2-40B4-BE49-F238E27FC236}">
                <a16:creationId xmlns:a16="http://schemas.microsoft.com/office/drawing/2014/main" id="{E3177D24-9A26-4714-85E1-401EDD7350F0}"/>
              </a:ext>
            </a:extLst>
          </p:cNvPr>
          <p:cNvPicPr>
            <a:picLocks noChangeAspect="1"/>
          </p:cNvPicPr>
          <p:nvPr/>
        </p:nvPicPr>
        <p:blipFill>
          <a:blip r:embed="rId3"/>
          <a:stretch>
            <a:fillRect/>
          </a:stretch>
        </p:blipFill>
        <p:spPr>
          <a:xfrm>
            <a:off x="665300" y="3235356"/>
            <a:ext cx="5595939" cy="2542433"/>
          </a:xfrm>
          <a:prstGeom prst="rect">
            <a:avLst/>
          </a:prstGeom>
        </p:spPr>
      </p:pic>
      <p:sp>
        <p:nvSpPr>
          <p:cNvPr id="9" name="Rectangle 8">
            <a:extLst>
              <a:ext uri="{FF2B5EF4-FFF2-40B4-BE49-F238E27FC236}">
                <a16:creationId xmlns:a16="http://schemas.microsoft.com/office/drawing/2014/main" id="{C17D06FA-C89B-410E-8DDD-ABAFEB7D000D}"/>
              </a:ext>
            </a:extLst>
          </p:cNvPr>
          <p:cNvSpPr/>
          <p:nvPr/>
        </p:nvSpPr>
        <p:spPr>
          <a:xfrm>
            <a:off x="1152525" y="2392388"/>
            <a:ext cx="7821499" cy="707886"/>
          </a:xfrm>
          <a:prstGeom prst="rect">
            <a:avLst/>
          </a:prstGeom>
          <a:solidFill>
            <a:srgbClr val="E9E9EA"/>
          </a:solidFill>
        </p:spPr>
        <p:txBody>
          <a:bodyPr wrap="square" anchor="ctr">
            <a:noAutofit/>
          </a:bodyPr>
          <a:lstStyle/>
          <a:p>
            <a:pPr>
              <a:spcAft>
                <a:spcPts val="600"/>
              </a:spcAft>
            </a:pPr>
            <a:r>
              <a:rPr lang="en-US" sz="2000" dirty="0"/>
              <a:t>Designed with integrated harmonic filters, they facilitate compliance with major EMC regulations: CCC, FCC, ETSI, ARIB</a:t>
            </a:r>
          </a:p>
        </p:txBody>
      </p:sp>
      <p:sp>
        <p:nvSpPr>
          <p:cNvPr id="10" name="TextBox 9">
            <a:extLst>
              <a:ext uri="{FF2B5EF4-FFF2-40B4-BE49-F238E27FC236}">
                <a16:creationId xmlns:a16="http://schemas.microsoft.com/office/drawing/2014/main" id="{F3A0DEE1-6A01-46E8-87DA-7EEA80D9D5D5}"/>
              </a:ext>
            </a:extLst>
          </p:cNvPr>
          <p:cNvSpPr txBox="1"/>
          <p:nvPr/>
        </p:nvSpPr>
        <p:spPr>
          <a:xfrm>
            <a:off x="1" y="1307858"/>
            <a:ext cx="8974023" cy="777038"/>
          </a:xfrm>
          <a:prstGeom prst="rect">
            <a:avLst/>
          </a:prstGeom>
          <a:solidFill>
            <a:schemeClr val="tx1"/>
          </a:solidFill>
        </p:spPr>
        <p:txBody>
          <a:bodyPr wrap="square" lIns="154800" tIns="36000" rIns="36000" bIns="36000" rtlCol="0" anchor="ctr" anchorCtr="0">
            <a:noAutofit/>
          </a:bodyPr>
          <a:lstStyle/>
          <a:p>
            <a:pPr>
              <a:buClr>
                <a:srgbClr val="03234B"/>
              </a:buClr>
            </a:pPr>
            <a:r>
              <a:rPr lang="en-US" sz="1999" b="1" dirty="0">
                <a:solidFill>
                  <a:schemeClr val="bg1"/>
                </a:solidFill>
              </a:rPr>
              <a:t>ST RF IPD baluns improve system performance &amp; simplify RFIC to antenna matching network complexity</a:t>
            </a:r>
          </a:p>
        </p:txBody>
      </p:sp>
    </p:spTree>
    <p:extLst>
      <p:ext uri="{BB962C8B-B14F-4D97-AF65-F5344CB8AC3E}">
        <p14:creationId xmlns:p14="http://schemas.microsoft.com/office/powerpoint/2010/main" val="45962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914A99-7044-46AB-819C-A2F7A31BB4FB}"/>
              </a:ext>
            </a:extLst>
          </p:cNvPr>
          <p:cNvSpPr>
            <a:spLocks noGrp="1"/>
          </p:cNvSpPr>
          <p:nvPr>
            <p:ph idx="1"/>
          </p:nvPr>
        </p:nvSpPr>
        <p:spPr>
          <a:xfrm>
            <a:off x="152182" y="2326443"/>
            <a:ext cx="6223032" cy="3535543"/>
          </a:xfrm>
        </p:spPr>
        <p:txBody>
          <a:bodyPr/>
          <a:lstStyle/>
          <a:p>
            <a:pPr>
              <a:spcBef>
                <a:spcPts val="0"/>
              </a:spcBef>
              <a:spcAft>
                <a:spcPts val="600"/>
              </a:spcAft>
              <a:buClr>
                <a:schemeClr val="accent1">
                  <a:lumMod val="75000"/>
                  <a:lumOff val="25000"/>
                </a:schemeClr>
              </a:buClr>
            </a:pPr>
            <a:r>
              <a:rPr lang="en-US" sz="1600" b="1" dirty="0">
                <a:solidFill>
                  <a:schemeClr val="accent1"/>
                </a:solidFill>
              </a:rPr>
              <a:t>Simpler integration</a:t>
            </a:r>
          </a:p>
          <a:p>
            <a:pPr lvl="1">
              <a:spcBef>
                <a:spcPts val="0"/>
              </a:spcBef>
              <a:spcAft>
                <a:spcPts val="600"/>
              </a:spcAft>
              <a:buClr>
                <a:schemeClr val="accent1">
                  <a:lumMod val="75000"/>
                  <a:lumOff val="25000"/>
                </a:schemeClr>
              </a:buClr>
            </a:pPr>
            <a:r>
              <a:rPr lang="en-US" sz="1400" dirty="0"/>
              <a:t>Impedance matching, harmonics filtering and antenna protection </a:t>
            </a:r>
          </a:p>
          <a:p>
            <a:pPr>
              <a:spcBef>
                <a:spcPts val="0"/>
              </a:spcBef>
              <a:spcAft>
                <a:spcPts val="600"/>
              </a:spcAft>
              <a:buClr>
                <a:schemeClr val="accent1">
                  <a:lumMod val="75000"/>
                  <a:lumOff val="25000"/>
                </a:schemeClr>
              </a:buClr>
            </a:pPr>
            <a:r>
              <a:rPr lang="en-US" sz="1600" b="1" dirty="0">
                <a:solidFill>
                  <a:schemeClr val="accent1"/>
                </a:solidFill>
              </a:rPr>
              <a:t>Cost effective </a:t>
            </a:r>
          </a:p>
          <a:p>
            <a:pPr lvl="1">
              <a:spcBef>
                <a:spcPts val="0"/>
              </a:spcBef>
              <a:spcAft>
                <a:spcPts val="600"/>
              </a:spcAft>
              <a:buClr>
                <a:schemeClr val="accent1">
                  <a:lumMod val="75000"/>
                  <a:lumOff val="25000"/>
                </a:schemeClr>
              </a:buClr>
            </a:pPr>
            <a:r>
              <a:rPr lang="en-US" sz="1400" dirty="0"/>
              <a:t>BOM reduction and reliability improvement</a:t>
            </a:r>
          </a:p>
          <a:p>
            <a:pPr>
              <a:spcBef>
                <a:spcPts val="0"/>
              </a:spcBef>
              <a:spcAft>
                <a:spcPts val="600"/>
              </a:spcAft>
              <a:buClr>
                <a:schemeClr val="accent1">
                  <a:lumMod val="75000"/>
                  <a:lumOff val="25000"/>
                </a:schemeClr>
              </a:buClr>
            </a:pPr>
            <a:r>
              <a:rPr lang="en-US" sz="1600" b="1" dirty="0">
                <a:solidFill>
                  <a:schemeClr val="accent1"/>
                </a:solidFill>
              </a:rPr>
              <a:t>Efficiency</a:t>
            </a:r>
            <a:endParaRPr lang="en-US" sz="1400" b="1" dirty="0">
              <a:solidFill>
                <a:schemeClr val="accent1"/>
              </a:solidFill>
            </a:endParaRPr>
          </a:p>
          <a:p>
            <a:pPr lvl="1">
              <a:spcBef>
                <a:spcPts val="0"/>
              </a:spcBef>
              <a:spcAft>
                <a:spcPts val="600"/>
              </a:spcAft>
              <a:buClr>
                <a:schemeClr val="accent1">
                  <a:lumMod val="75000"/>
                  <a:lumOff val="25000"/>
                </a:schemeClr>
              </a:buClr>
            </a:pPr>
            <a:r>
              <a:rPr lang="en-US" sz="1400" dirty="0"/>
              <a:t>Optimizes wireless performance</a:t>
            </a:r>
          </a:p>
        </p:txBody>
      </p:sp>
      <p:sp>
        <p:nvSpPr>
          <p:cNvPr id="3" name="Title 2">
            <a:extLst>
              <a:ext uri="{FF2B5EF4-FFF2-40B4-BE49-F238E27FC236}">
                <a16:creationId xmlns:a16="http://schemas.microsoft.com/office/drawing/2014/main" id="{A9783DC7-CDCE-49DA-BAA3-66FE9ABFBA6E}"/>
              </a:ext>
            </a:extLst>
          </p:cNvPr>
          <p:cNvSpPr>
            <a:spLocks noGrp="1"/>
          </p:cNvSpPr>
          <p:nvPr>
            <p:ph type="title"/>
          </p:nvPr>
        </p:nvSpPr>
        <p:spPr>
          <a:xfrm>
            <a:off x="1046675" y="61326"/>
            <a:ext cx="10919130" cy="1118750"/>
          </a:xfrm>
        </p:spPr>
        <p:txBody>
          <a:bodyPr anchor="ctr"/>
          <a:lstStyle/>
          <a:p>
            <a:pPr>
              <a:spcAft>
                <a:spcPct val="0"/>
              </a:spcAft>
            </a:pPr>
            <a:r>
              <a:rPr lang="en-US" sz="3600" dirty="0">
                <a:solidFill>
                  <a:schemeClr val="accent1"/>
                </a:solidFill>
              </a:rPr>
              <a:t>MLPF-WB-04D3</a:t>
            </a:r>
            <a:endParaRPr lang="en-US" dirty="0">
              <a:effectLst>
                <a:outerShdw blurRad="38100" dist="38100" dir="2700000" algn="tl">
                  <a:srgbClr val="000000">
                    <a:alpha val="43137"/>
                  </a:srgbClr>
                </a:outerShdw>
              </a:effectLst>
              <a:latin typeface="Arial" panose="020B0604020202020204" pitchFamily="34" charset="0"/>
            </a:endParaRPr>
          </a:p>
        </p:txBody>
      </p:sp>
      <p:sp>
        <p:nvSpPr>
          <p:cNvPr id="28" name="Slide Number Placeholder 27">
            <a:extLst>
              <a:ext uri="{FF2B5EF4-FFF2-40B4-BE49-F238E27FC236}">
                <a16:creationId xmlns:a16="http://schemas.microsoft.com/office/drawing/2014/main" id="{9D7F06DA-39CD-4139-8332-23ADB4C7DE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A42E78-4FE3-4E16-9FB9-64A349BFE3FC}" type="slidenum">
              <a:rPr kumimoji="0" lang="en-US" sz="1100" b="0" i="0" u="none" strike="noStrike" kern="1200" cap="none" spc="0" normalizeH="0" baseline="0" noProof="0" smtClean="0">
                <a:ln>
                  <a:noFill/>
                </a:ln>
                <a:solidFill>
                  <a:srgbClr val="46465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464650"/>
              </a:solidFill>
              <a:effectLst/>
              <a:uLnTx/>
              <a:uFillTx/>
              <a:latin typeface="Arial"/>
              <a:ea typeface="+mn-ea"/>
              <a:cs typeface="+mn-cs"/>
            </a:endParaRPr>
          </a:p>
        </p:txBody>
      </p:sp>
      <p:sp>
        <p:nvSpPr>
          <p:cNvPr id="2" name="Rectangle 1">
            <a:extLst>
              <a:ext uri="{FF2B5EF4-FFF2-40B4-BE49-F238E27FC236}">
                <a16:creationId xmlns:a16="http://schemas.microsoft.com/office/drawing/2014/main" id="{EB0170C8-326E-4ABC-B139-738BAA2F008F}"/>
              </a:ext>
            </a:extLst>
          </p:cNvPr>
          <p:cNvSpPr/>
          <p:nvPr/>
        </p:nvSpPr>
        <p:spPr>
          <a:xfrm>
            <a:off x="193562" y="1135970"/>
            <a:ext cx="11804876" cy="456901"/>
          </a:xfrm>
          <a:prstGeom prst="rect">
            <a:avLst/>
          </a:prstGeom>
          <a:solidFill>
            <a:schemeClr val="accent1">
              <a:lumMod val="75000"/>
              <a:lumOff val="2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lvl="0" algn="ctr">
              <a:buClr>
                <a:srgbClr val="FFFFFF"/>
              </a:buClr>
              <a:defRPr/>
            </a:pPr>
            <a:r>
              <a:rPr lang="en-US" sz="1800" b="0" i="0" u="none" strike="noStrike" baseline="0" dirty="0">
                <a:latin typeface="Myriad Pro"/>
              </a:rPr>
              <a:t>Matched </a:t>
            </a:r>
            <a:r>
              <a:rPr lang="en-US" dirty="0">
                <a:latin typeface="Myriad Pro"/>
              </a:rPr>
              <a:t>L</a:t>
            </a:r>
            <a:r>
              <a:rPr lang="en-US" sz="1800" b="0" i="0" u="none" strike="noStrike" baseline="0" dirty="0">
                <a:latin typeface="Myriad Pro"/>
              </a:rPr>
              <a:t>ow-Pass </a:t>
            </a:r>
            <a:r>
              <a:rPr lang="en-US" dirty="0">
                <a:latin typeface="Myriad Pro"/>
              </a:rPr>
              <a:t>Filter for STM32WBA series </a:t>
            </a: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13" name="Rectangle 12">
            <a:extLst>
              <a:ext uri="{FF2B5EF4-FFF2-40B4-BE49-F238E27FC236}">
                <a16:creationId xmlns:a16="http://schemas.microsoft.com/office/drawing/2014/main" id="{76B403A5-3E36-4D4A-AB9E-2E04FEAB1413}"/>
              </a:ext>
            </a:extLst>
          </p:cNvPr>
          <p:cNvSpPr/>
          <p:nvPr/>
        </p:nvSpPr>
        <p:spPr>
          <a:xfrm>
            <a:off x="5902772" y="1959690"/>
            <a:ext cx="4346114" cy="1749005"/>
          </a:xfrm>
          <a:prstGeom prst="rect">
            <a:avLst/>
          </a:prstGeom>
        </p:spPr>
        <p:txBody>
          <a:bodyPr wrap="square">
            <a:spAutoFit/>
          </a:bodyPr>
          <a:lstStyle/>
          <a:p>
            <a:pPr marL="112713" marR="0" lvl="0" indent="-112713"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0070C0"/>
                </a:solidFill>
                <a:effectLst/>
                <a:uLnTx/>
                <a:uFillTx/>
                <a:latin typeface="Arial"/>
                <a:ea typeface="+mn-ea"/>
                <a:cs typeface="+mn-cs"/>
              </a:rPr>
              <a:t>BTLE 5.4, IEEE 802.15.4, Zigbee, Thread, Matter</a:t>
            </a:r>
          </a:p>
          <a:p>
            <a:pPr marL="112713" indent="-112713">
              <a:lnSpc>
                <a:spcPct val="200000"/>
              </a:lnSpc>
              <a:buFont typeface="Arial" panose="020B0604020202020204" pitchFamily="34" charset="0"/>
              <a:buChar char="•"/>
              <a:defRPr/>
            </a:pPr>
            <a:r>
              <a:rPr kumimoji="0" lang="en-US" sz="1400" b="0" i="1" u="none" strike="noStrike" kern="1200" cap="none" spc="0" normalizeH="0" baseline="0" noProof="0" dirty="0">
                <a:ln>
                  <a:noFill/>
                </a:ln>
                <a:solidFill>
                  <a:srgbClr val="0070C0"/>
                </a:solidFill>
                <a:effectLst/>
                <a:uLnTx/>
                <a:uFillTx/>
                <a:latin typeface="Arial"/>
                <a:ea typeface="+mn-ea"/>
                <a:cs typeface="+mn-cs"/>
              </a:rPr>
              <a:t>Alarms, appliances, lighting, Door locks</a:t>
            </a:r>
            <a:endParaRPr lang="en-US" sz="1400" i="1" dirty="0">
              <a:solidFill>
                <a:srgbClr val="0070C0"/>
              </a:solidFill>
              <a:latin typeface="Arial"/>
            </a:endParaRPr>
          </a:p>
          <a:p>
            <a:pPr marL="112713" marR="0" lvl="0" indent="-112713"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srgbClr val="0070C0"/>
                </a:solidFill>
                <a:effectLst/>
                <a:uLnTx/>
                <a:uFillTx/>
                <a:latin typeface="Arial"/>
                <a:ea typeface="+mn-ea"/>
                <a:cs typeface="+mn-cs"/>
              </a:rPr>
              <a:t>Smoke detectors</a:t>
            </a:r>
            <a:r>
              <a:rPr lang="en-US" sz="1400" i="1" dirty="0">
                <a:solidFill>
                  <a:srgbClr val="0070C0"/>
                </a:solidFill>
                <a:latin typeface="Arial"/>
              </a:rPr>
              <a:t>, </a:t>
            </a:r>
            <a:r>
              <a:rPr kumimoji="0" lang="en-US" sz="1400" b="0" i="1" u="none" strike="noStrike" kern="1200" cap="none" spc="0" normalizeH="0" baseline="0" noProof="0" dirty="0">
                <a:ln>
                  <a:noFill/>
                </a:ln>
                <a:solidFill>
                  <a:srgbClr val="0070C0"/>
                </a:solidFill>
                <a:effectLst/>
                <a:uLnTx/>
                <a:uFillTx/>
                <a:latin typeface="Arial"/>
                <a:ea typeface="+mn-ea"/>
                <a:cs typeface="+mn-cs"/>
              </a:rPr>
              <a:t>Heating/Cooling systems</a:t>
            </a:r>
          </a:p>
          <a:p>
            <a:pPr marL="112713" indent="-112713">
              <a:lnSpc>
                <a:spcPct val="200000"/>
              </a:lnSpc>
              <a:buFont typeface="Arial" panose="020B0604020202020204" pitchFamily="34" charset="0"/>
              <a:buChar char="•"/>
              <a:defRPr/>
            </a:pPr>
            <a:r>
              <a:rPr lang="en-US" sz="1400" i="1" dirty="0">
                <a:solidFill>
                  <a:srgbClr val="0070C0"/>
                </a:solidFill>
                <a:latin typeface="Arial"/>
              </a:rPr>
              <a:t>Wearable and medical equipment, </a:t>
            </a:r>
          </a:p>
        </p:txBody>
      </p:sp>
      <p:sp>
        <p:nvSpPr>
          <p:cNvPr id="19" name="Rectangle 18">
            <a:extLst>
              <a:ext uri="{FF2B5EF4-FFF2-40B4-BE49-F238E27FC236}">
                <a16:creationId xmlns:a16="http://schemas.microsoft.com/office/drawing/2014/main" id="{57D0D9A9-6EA3-42D6-8E8C-81D89D1275A5}"/>
              </a:ext>
            </a:extLst>
          </p:cNvPr>
          <p:cNvSpPr/>
          <p:nvPr/>
        </p:nvSpPr>
        <p:spPr>
          <a:xfrm>
            <a:off x="5725468" y="5313795"/>
            <a:ext cx="6389366" cy="1345048"/>
          </a:xfrm>
          <a:prstGeom prst="rect">
            <a:avLst/>
          </a:prstGeom>
        </p:spPr>
        <p:txBody>
          <a:bodyPr wrap="square">
            <a:spAutoFit/>
          </a:bodyPr>
          <a:lstStyle/>
          <a:p>
            <a:pPr marL="119063" marR="0" lvl="0" indent="-119063" algn="l" defTabSz="914400" rtl="0" eaLnBrk="1" fontAlgn="auto" latinLnBrk="0" hangingPunct="1">
              <a:lnSpc>
                <a:spcPct val="150000"/>
              </a:lnSpc>
              <a:spcBef>
                <a:spcPts val="0"/>
              </a:spcBef>
              <a:spcAft>
                <a:spcPts val="0"/>
              </a:spcAft>
              <a:buClr>
                <a:srgbClr val="8C0078">
                  <a:lumMod val="75000"/>
                </a:srgbClr>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3234B"/>
                </a:solidFill>
                <a:effectLst/>
                <a:uLnTx/>
                <a:uFillTx/>
                <a:latin typeface="Arial"/>
                <a:ea typeface="+mn-ea"/>
                <a:cs typeface="+mn-cs"/>
              </a:rPr>
              <a:t>Co-designed, optimized and validated in ST for best RF performances</a:t>
            </a:r>
          </a:p>
          <a:p>
            <a:pPr marL="119063" marR="0" lvl="0" indent="-119063" algn="l" defTabSz="914400" rtl="0" eaLnBrk="1" fontAlgn="auto" latinLnBrk="0" hangingPunct="1">
              <a:lnSpc>
                <a:spcPct val="150000"/>
              </a:lnSpc>
              <a:spcBef>
                <a:spcPts val="0"/>
              </a:spcBef>
              <a:spcAft>
                <a:spcPts val="0"/>
              </a:spcAft>
              <a:buClr>
                <a:srgbClr val="8C0078">
                  <a:lumMod val="75000"/>
                </a:srgbClr>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3234B"/>
                </a:solidFill>
                <a:effectLst/>
                <a:uLnTx/>
                <a:uFillTx/>
                <a:latin typeface="Arial"/>
                <a:ea typeface="+mn-ea"/>
                <a:cs typeface="+mn-cs"/>
              </a:rPr>
              <a:t>Glass substrate is less sensitive to process and temperature variation than passive </a:t>
            </a:r>
            <a:r>
              <a:rPr kumimoji="0" lang="en-US" sz="1400" b="0" i="0" u="none" strike="noStrike" kern="1200" cap="none" spc="0" normalizeH="0" baseline="0" noProof="0" dirty="0" err="1">
                <a:ln>
                  <a:noFill/>
                </a:ln>
                <a:solidFill>
                  <a:srgbClr val="03234B"/>
                </a:solidFill>
                <a:effectLst/>
                <a:uLnTx/>
                <a:uFillTx/>
                <a:latin typeface="Arial"/>
                <a:ea typeface="+mn-ea"/>
                <a:cs typeface="+mn-cs"/>
              </a:rPr>
              <a:t>discretes</a:t>
            </a:r>
            <a:endParaRPr kumimoji="0" lang="en-US" sz="1400" b="0" i="0" u="none" strike="noStrike" kern="1200" cap="none" spc="0" normalizeH="0" baseline="0" noProof="0" dirty="0">
              <a:ln>
                <a:noFill/>
              </a:ln>
              <a:solidFill>
                <a:srgbClr val="03234B"/>
              </a:solidFill>
              <a:effectLst/>
              <a:uLnTx/>
              <a:uFillTx/>
              <a:latin typeface="Arial"/>
              <a:ea typeface="+mn-ea"/>
              <a:cs typeface="+mn-cs"/>
            </a:endParaRPr>
          </a:p>
          <a:p>
            <a:pPr marL="119063" marR="0" lvl="0" indent="-119063" algn="l" defTabSz="914400" rtl="0" eaLnBrk="1" fontAlgn="auto" latinLnBrk="0" hangingPunct="1">
              <a:lnSpc>
                <a:spcPct val="150000"/>
              </a:lnSpc>
              <a:spcBef>
                <a:spcPts val="0"/>
              </a:spcBef>
              <a:spcAft>
                <a:spcPts val="0"/>
              </a:spcAft>
              <a:buClr>
                <a:srgbClr val="8C0078">
                  <a:lumMod val="75000"/>
                </a:srgbClr>
              </a:buClr>
              <a:buSzTx/>
              <a:buFont typeface="Arial" panose="020B0604020202020204" pitchFamily="34" charset="0"/>
              <a:buChar char="•"/>
              <a:tabLst/>
              <a:defRPr/>
            </a:pPr>
            <a:r>
              <a:rPr lang="en-US" sz="1400" dirty="0">
                <a:solidFill>
                  <a:srgbClr val="03234B"/>
                </a:solidFill>
                <a:latin typeface="Arial"/>
              </a:rPr>
              <a:t>PCB space reduction with higher RF performance vs discrete solution</a:t>
            </a:r>
            <a:endParaRPr kumimoji="0" lang="en-US" sz="1400" b="0" i="0" u="none" strike="noStrike" kern="1200" cap="none" spc="0" normalizeH="0" baseline="0" noProof="0" dirty="0">
              <a:ln>
                <a:noFill/>
              </a:ln>
              <a:solidFill>
                <a:srgbClr val="03234B"/>
              </a:solidFill>
              <a:effectLst/>
              <a:uLnTx/>
              <a:uFillTx/>
              <a:latin typeface="Arial"/>
              <a:ea typeface="+mn-ea"/>
              <a:cs typeface="+mn-cs"/>
            </a:endParaRPr>
          </a:p>
        </p:txBody>
      </p:sp>
      <p:sp>
        <p:nvSpPr>
          <p:cNvPr id="21" name="TextBox 20">
            <a:extLst>
              <a:ext uri="{FF2B5EF4-FFF2-40B4-BE49-F238E27FC236}">
                <a16:creationId xmlns:a16="http://schemas.microsoft.com/office/drawing/2014/main" id="{708A9D1F-7E66-49AA-B4F5-8BD652CFBEE9}"/>
              </a:ext>
            </a:extLst>
          </p:cNvPr>
          <p:cNvSpPr txBox="1"/>
          <p:nvPr/>
        </p:nvSpPr>
        <p:spPr>
          <a:xfrm>
            <a:off x="5786620" y="4961445"/>
            <a:ext cx="23501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8C0078"/>
                </a:solidFill>
                <a:effectLst/>
                <a:uLnTx/>
                <a:uFillTx/>
                <a:latin typeface="Arial"/>
                <a:ea typeface="+mn-ea"/>
                <a:cs typeface="+mn-cs"/>
              </a:rPr>
              <a:t>ST Competitive Edge</a:t>
            </a:r>
          </a:p>
        </p:txBody>
      </p:sp>
      <p:sp>
        <p:nvSpPr>
          <p:cNvPr id="8" name="Rectangle 7">
            <a:extLst>
              <a:ext uri="{FF2B5EF4-FFF2-40B4-BE49-F238E27FC236}">
                <a16:creationId xmlns:a16="http://schemas.microsoft.com/office/drawing/2014/main" id="{4EEC9FA8-A18D-451C-BB43-F5A41F342392}"/>
              </a:ext>
            </a:extLst>
          </p:cNvPr>
          <p:cNvSpPr/>
          <p:nvPr/>
        </p:nvSpPr>
        <p:spPr>
          <a:xfrm>
            <a:off x="157874" y="1794872"/>
            <a:ext cx="562874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3234B">
                    <a:lumMod val="75000"/>
                    <a:lumOff val="25000"/>
                  </a:srgbClr>
                </a:solidFill>
                <a:effectLst>
                  <a:outerShdw blurRad="38100" dist="38100" dir="2700000" algn="tl">
                    <a:srgbClr val="000000">
                      <a:alpha val="43137"/>
                    </a:srgbClr>
                  </a:outerShdw>
                </a:effectLst>
                <a:uLnTx/>
                <a:uFillTx/>
                <a:latin typeface="Arial"/>
                <a:ea typeface="+mn-ea"/>
                <a:cs typeface="+mn-cs"/>
              </a:rPr>
              <a:t>High RF performance in low PCB footprint </a:t>
            </a:r>
            <a:endParaRPr kumimoji="0" lang="en-US" b="1" i="0" u="none" strike="noStrike" kern="1200" cap="none" spc="0" normalizeH="0" baseline="0" noProof="0" dirty="0">
              <a:ln>
                <a:noFill/>
              </a:ln>
              <a:solidFill>
                <a:srgbClr val="03234B">
                  <a:lumMod val="75000"/>
                  <a:lumOff val="25000"/>
                </a:srgbClr>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94FB3488-2CA4-4046-A2DE-C701F05D7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683" y="261447"/>
            <a:ext cx="692041" cy="692041"/>
          </a:xfrm>
          <a:prstGeom prst="rect">
            <a:avLst/>
          </a:prstGeom>
        </p:spPr>
      </p:pic>
      <p:sp>
        <p:nvSpPr>
          <p:cNvPr id="40" name="TextBox 39">
            <a:extLst>
              <a:ext uri="{FF2B5EF4-FFF2-40B4-BE49-F238E27FC236}">
                <a16:creationId xmlns:a16="http://schemas.microsoft.com/office/drawing/2014/main" id="{6B958739-A9C6-42B7-8CD7-970A615368E8}"/>
              </a:ext>
            </a:extLst>
          </p:cNvPr>
          <p:cNvSpPr txBox="1"/>
          <p:nvPr/>
        </p:nvSpPr>
        <p:spPr>
          <a:xfrm>
            <a:off x="5932238" y="1696767"/>
            <a:ext cx="23501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8C0078"/>
                </a:solidFill>
                <a:effectLst/>
                <a:uLnTx/>
                <a:uFillTx/>
                <a:latin typeface="Arial"/>
                <a:ea typeface="+mn-ea"/>
                <a:cs typeface="+mn-cs"/>
              </a:rPr>
              <a:t>Applications</a:t>
            </a:r>
          </a:p>
        </p:txBody>
      </p:sp>
      <p:pic>
        <p:nvPicPr>
          <p:cNvPr id="14" name="Picture 13">
            <a:extLst>
              <a:ext uri="{FF2B5EF4-FFF2-40B4-BE49-F238E27FC236}">
                <a16:creationId xmlns:a16="http://schemas.microsoft.com/office/drawing/2014/main" id="{A30D4E26-8C18-485B-8B03-604702C19B45}"/>
              </a:ext>
            </a:extLst>
          </p:cNvPr>
          <p:cNvPicPr>
            <a:picLocks noChangeAspect="1"/>
          </p:cNvPicPr>
          <p:nvPr/>
        </p:nvPicPr>
        <p:blipFill>
          <a:blip r:embed="rId4"/>
          <a:stretch>
            <a:fillRect/>
          </a:stretch>
        </p:blipFill>
        <p:spPr>
          <a:xfrm>
            <a:off x="10350208" y="2825194"/>
            <a:ext cx="1648229" cy="1085892"/>
          </a:xfrm>
          <a:prstGeom prst="rect">
            <a:avLst/>
          </a:prstGeom>
        </p:spPr>
      </p:pic>
      <p:pic>
        <p:nvPicPr>
          <p:cNvPr id="16" name="Picture 15">
            <a:extLst>
              <a:ext uri="{FF2B5EF4-FFF2-40B4-BE49-F238E27FC236}">
                <a16:creationId xmlns:a16="http://schemas.microsoft.com/office/drawing/2014/main" id="{2C5FE65A-7062-40DA-AB04-A82475FD4920}"/>
              </a:ext>
            </a:extLst>
          </p:cNvPr>
          <p:cNvPicPr>
            <a:picLocks noChangeAspect="1"/>
          </p:cNvPicPr>
          <p:nvPr/>
        </p:nvPicPr>
        <p:blipFill>
          <a:blip r:embed="rId5"/>
          <a:stretch>
            <a:fillRect/>
          </a:stretch>
        </p:blipFill>
        <p:spPr>
          <a:xfrm>
            <a:off x="10358815" y="3954408"/>
            <a:ext cx="1648229" cy="1088046"/>
          </a:xfrm>
          <a:prstGeom prst="rect">
            <a:avLst/>
          </a:prstGeom>
        </p:spPr>
      </p:pic>
      <p:pic>
        <p:nvPicPr>
          <p:cNvPr id="27" name="Picture 26">
            <a:extLst>
              <a:ext uri="{FF2B5EF4-FFF2-40B4-BE49-F238E27FC236}">
                <a16:creationId xmlns:a16="http://schemas.microsoft.com/office/drawing/2014/main" id="{86DEF632-D43D-4CC7-8719-FCCE49A097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956" y="81652"/>
            <a:ext cx="955008" cy="955008"/>
          </a:xfrm>
          <a:prstGeom prst="rect">
            <a:avLst/>
          </a:prstGeom>
        </p:spPr>
      </p:pic>
      <p:grpSp>
        <p:nvGrpSpPr>
          <p:cNvPr id="50" name="Group 49">
            <a:extLst>
              <a:ext uri="{FF2B5EF4-FFF2-40B4-BE49-F238E27FC236}">
                <a16:creationId xmlns:a16="http://schemas.microsoft.com/office/drawing/2014/main" id="{A8618803-3018-4ECA-97B5-BFA65307777A}"/>
              </a:ext>
            </a:extLst>
          </p:cNvPr>
          <p:cNvGrpSpPr/>
          <p:nvPr/>
        </p:nvGrpSpPr>
        <p:grpSpPr>
          <a:xfrm>
            <a:off x="349603" y="3944932"/>
            <a:ext cx="4752258" cy="2413023"/>
            <a:chOff x="77511" y="3278890"/>
            <a:chExt cx="4752258" cy="2413023"/>
          </a:xfrm>
        </p:grpSpPr>
        <p:sp>
          <p:nvSpPr>
            <p:cNvPr id="24" name="TextBox 23">
              <a:extLst>
                <a:ext uri="{FF2B5EF4-FFF2-40B4-BE49-F238E27FC236}">
                  <a16:creationId xmlns:a16="http://schemas.microsoft.com/office/drawing/2014/main" id="{274F46E3-DD3A-403A-A424-3B798F0BBAB3}"/>
                </a:ext>
              </a:extLst>
            </p:cNvPr>
            <p:cNvSpPr txBox="1"/>
            <p:nvPr/>
          </p:nvSpPr>
          <p:spPr>
            <a:xfrm>
              <a:off x="1750702" y="5168693"/>
              <a:ext cx="30790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3234B"/>
                  </a:solidFill>
                  <a:effectLst/>
                  <a:uLnTx/>
                  <a:uFillTx/>
                  <a:latin typeface="Calibri"/>
                  <a:ea typeface="+mn-ea"/>
                  <a:cs typeface="+mn-cs"/>
                </a:rPr>
                <a:t>Chip Scale Package on glass 6 bumps </a:t>
              </a:r>
              <a:br>
                <a:rPr kumimoji="0" lang="en-US" sz="1400" b="1" i="1" u="none" strike="noStrike" kern="1200" cap="none" spc="0" normalizeH="0" baseline="0" noProof="0" dirty="0">
                  <a:ln>
                    <a:noFill/>
                  </a:ln>
                  <a:solidFill>
                    <a:srgbClr val="03234B"/>
                  </a:solidFill>
                  <a:effectLst/>
                  <a:uLnTx/>
                  <a:uFillTx/>
                  <a:latin typeface="Calibri"/>
                  <a:ea typeface="+mn-ea"/>
                  <a:cs typeface="+mn-cs"/>
                </a:rPr>
              </a:br>
              <a:r>
                <a:rPr kumimoji="0" lang="en-US" sz="1400" b="0" i="1" u="none" strike="noStrike" kern="1200" cap="none" spc="0" normalizeH="0" baseline="0" noProof="0" dirty="0">
                  <a:ln>
                    <a:noFill/>
                  </a:ln>
                  <a:solidFill>
                    <a:srgbClr val="03234B"/>
                  </a:solidFill>
                  <a:effectLst/>
                  <a:uLnTx/>
                  <a:uFillTx/>
                  <a:latin typeface="Calibri"/>
                  <a:ea typeface="+mn-ea"/>
                  <a:cs typeface="+mn-cs"/>
                </a:rPr>
                <a:t>1.00 x 1.60 x 0.63 mm</a:t>
              </a:r>
            </a:p>
          </p:txBody>
        </p:sp>
        <p:pic>
          <p:nvPicPr>
            <p:cNvPr id="34" name="Picture 33">
              <a:extLst>
                <a:ext uri="{FF2B5EF4-FFF2-40B4-BE49-F238E27FC236}">
                  <a16:creationId xmlns:a16="http://schemas.microsoft.com/office/drawing/2014/main" id="{8DCC6AAB-843E-4237-823F-B443D113F76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648526" y="3732875"/>
              <a:ext cx="964844" cy="928414"/>
            </a:xfrm>
            <a:prstGeom prst="rect">
              <a:avLst/>
            </a:prstGeom>
          </p:spPr>
        </p:pic>
        <p:sp>
          <p:nvSpPr>
            <p:cNvPr id="35" name="Rectangle 34">
              <a:extLst>
                <a:ext uri="{FF2B5EF4-FFF2-40B4-BE49-F238E27FC236}">
                  <a16:creationId xmlns:a16="http://schemas.microsoft.com/office/drawing/2014/main" id="{6A3DC31E-BEBD-404B-BBCE-46A630590B09}"/>
                </a:ext>
              </a:extLst>
            </p:cNvPr>
            <p:cNvSpPr/>
            <p:nvPr/>
          </p:nvSpPr>
          <p:spPr>
            <a:xfrm>
              <a:off x="445642" y="4740525"/>
              <a:ext cx="934868" cy="392384"/>
            </a:xfrm>
            <a:prstGeom prst="rect">
              <a:avLst/>
            </a:prstGeom>
          </p:spPr>
          <p:txBody>
            <a:bodyPr wrap="none" lIns="0" tIns="36566" rIns="0" bIns="36566" anchor="ctr">
              <a:noAutofit/>
            </a:bodyPr>
            <a:lstStyle/>
            <a:p>
              <a:pPr algn="ctr" defTabSz="1218621">
                <a:defRPr/>
              </a:pPr>
              <a:r>
                <a:rPr lang="en-US" sz="1400" b="1" dirty="0">
                  <a:solidFill>
                    <a:srgbClr val="1F497D"/>
                  </a:solidFill>
                  <a:latin typeface="Arial"/>
                </a:rPr>
                <a:t>STM32WBA</a:t>
              </a:r>
            </a:p>
          </p:txBody>
        </p:sp>
        <p:sp>
          <p:nvSpPr>
            <p:cNvPr id="36" name="Rectangle 35">
              <a:extLst>
                <a:ext uri="{FF2B5EF4-FFF2-40B4-BE49-F238E27FC236}">
                  <a16:creationId xmlns:a16="http://schemas.microsoft.com/office/drawing/2014/main" id="{1CA9CE6D-39A1-4FFB-9156-65C6FD064A3F}"/>
                </a:ext>
              </a:extLst>
            </p:cNvPr>
            <p:cNvSpPr/>
            <p:nvPr/>
          </p:nvSpPr>
          <p:spPr>
            <a:xfrm>
              <a:off x="2180660" y="4742719"/>
              <a:ext cx="1951361" cy="374938"/>
            </a:xfrm>
            <a:prstGeom prst="rect">
              <a:avLst/>
            </a:prstGeom>
          </p:spPr>
          <p:txBody>
            <a:bodyPr wrap="none" lIns="0" tIns="36566" rIns="0" bIns="36566" anchor="ctr">
              <a:noAutofit/>
            </a:bodyPr>
            <a:lstStyle/>
            <a:p>
              <a:pPr algn="ctr" defTabSz="1218621">
                <a:defRPr/>
              </a:pPr>
              <a:r>
                <a:rPr lang="en-US" sz="1400" b="1" dirty="0">
                  <a:solidFill>
                    <a:srgbClr val="002052">
                      <a:lumMod val="60000"/>
                      <a:lumOff val="40000"/>
                    </a:srgbClr>
                  </a:solidFill>
                  <a:latin typeface="Arial"/>
                </a:rPr>
                <a:t>MLPF-WB-04D3</a:t>
              </a:r>
            </a:p>
          </p:txBody>
        </p:sp>
        <p:sp>
          <p:nvSpPr>
            <p:cNvPr id="37" name="Rectangle 36">
              <a:extLst>
                <a:ext uri="{FF2B5EF4-FFF2-40B4-BE49-F238E27FC236}">
                  <a16:creationId xmlns:a16="http://schemas.microsoft.com/office/drawing/2014/main" id="{B87A4182-E71C-4FDF-A0F5-1A959978CF34}"/>
                </a:ext>
              </a:extLst>
            </p:cNvPr>
            <p:cNvSpPr/>
            <p:nvPr/>
          </p:nvSpPr>
          <p:spPr>
            <a:xfrm>
              <a:off x="3873706" y="3278890"/>
              <a:ext cx="934868" cy="845035"/>
            </a:xfrm>
            <a:prstGeom prst="rect">
              <a:avLst/>
            </a:prstGeom>
          </p:spPr>
          <p:txBody>
            <a:bodyPr wrap="none" lIns="0" tIns="36566" rIns="0" bIns="36566" anchor="ctr">
              <a:noAutofit/>
            </a:bodyPr>
            <a:lstStyle/>
            <a:p>
              <a:pPr algn="ctr" defTabSz="1218621">
                <a:defRPr/>
              </a:pPr>
              <a:r>
                <a:rPr lang="en-US" sz="1400" b="1" dirty="0">
                  <a:solidFill>
                    <a:srgbClr val="1F497D"/>
                  </a:solidFill>
                  <a:latin typeface="Arial"/>
                </a:rPr>
                <a:t>RF antenna</a:t>
              </a:r>
            </a:p>
          </p:txBody>
        </p:sp>
        <p:cxnSp>
          <p:nvCxnSpPr>
            <p:cNvPr id="44" name="Straight Connector 43">
              <a:extLst>
                <a:ext uri="{FF2B5EF4-FFF2-40B4-BE49-F238E27FC236}">
                  <a16:creationId xmlns:a16="http://schemas.microsoft.com/office/drawing/2014/main" id="{3C64B773-6290-4D6D-8EF4-4FAC8C98A783}"/>
                </a:ext>
              </a:extLst>
            </p:cNvPr>
            <p:cNvCxnSpPr>
              <a:cxnSpLocks/>
            </p:cNvCxnSpPr>
            <p:nvPr/>
          </p:nvCxnSpPr>
          <p:spPr>
            <a:xfrm flipV="1">
              <a:off x="1134319" y="4260056"/>
              <a:ext cx="3220181" cy="17447"/>
            </a:xfrm>
            <a:prstGeom prst="line">
              <a:avLst/>
            </a:prstGeom>
            <a:ln w="57150">
              <a:solidFill>
                <a:srgbClr val="002052"/>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A9447589-2740-407E-BB3A-6F355A5A4CEA}"/>
                </a:ext>
              </a:extLst>
            </p:cNvPr>
            <p:cNvPicPr>
              <a:picLocks noChangeAspect="1"/>
            </p:cNvPicPr>
            <p:nvPr/>
          </p:nvPicPr>
          <p:blipFill>
            <a:blip r:embed="rId8"/>
            <a:stretch>
              <a:fillRect/>
            </a:stretch>
          </p:blipFill>
          <p:spPr>
            <a:xfrm>
              <a:off x="77511" y="3625454"/>
              <a:ext cx="1733639" cy="1130358"/>
            </a:xfrm>
            <a:prstGeom prst="rect">
              <a:avLst/>
            </a:prstGeom>
          </p:spPr>
        </p:pic>
        <p:pic>
          <p:nvPicPr>
            <p:cNvPr id="39" name="Picture 38">
              <a:extLst>
                <a:ext uri="{FF2B5EF4-FFF2-40B4-BE49-F238E27FC236}">
                  <a16:creationId xmlns:a16="http://schemas.microsoft.com/office/drawing/2014/main" id="{BF8C38B1-A818-44CE-8372-A503B5344C3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2688184" y="3977456"/>
              <a:ext cx="1075593" cy="714228"/>
            </a:xfrm>
            <a:prstGeom prst="rect">
              <a:avLst/>
            </a:prstGeom>
          </p:spPr>
        </p:pic>
      </p:grpSp>
      <p:pic>
        <p:nvPicPr>
          <p:cNvPr id="51" name="Picture 50">
            <a:extLst>
              <a:ext uri="{FF2B5EF4-FFF2-40B4-BE49-F238E27FC236}">
                <a16:creationId xmlns:a16="http://schemas.microsoft.com/office/drawing/2014/main" id="{EEAE8C8F-5347-49F2-812F-087691BD98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58815" y="1702079"/>
            <a:ext cx="1639622" cy="1093725"/>
          </a:xfrm>
          <a:prstGeom prst="rect">
            <a:avLst/>
          </a:prstGeom>
        </p:spPr>
      </p:pic>
    </p:spTree>
    <p:extLst>
      <p:ext uri="{BB962C8B-B14F-4D97-AF65-F5344CB8AC3E}">
        <p14:creationId xmlns:p14="http://schemas.microsoft.com/office/powerpoint/2010/main" val="30482072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PPVER" val="ᝇᝂᝄ"/>
  <p:tag name="RANDOM" val="20"/>
  <p:tag name="CLINAME" val="ᝩគ᝗ក᝵ជជ᝽᝺᝽᝹᝸!ᝧᝨ᜴᝗ឃគ᝺᝽᝸᝹គឈ᝽᝵ក!ᝩគ᝗ក᝵ជជ᝽᝺᝽᝹᝸!ᝩគ᝗ក᝵ជជ᝽᝺᝽᝹᝸!ᝩគ᝗ក᝵ជជ᝽᝺᝽᝹᝸"/>
  <p:tag name="DATETIME" val="ᝅᝃᝅᝈᝃᝆᝄᝆᝄ᜴᜴ᝅᝈᝎᝅᝋ᜴᜼᝛ᝡᝨ᜿ᝅᝎᝄ᜽!ᝅᝃᝆᝄᝃᝆᝄᝆᝄ᜴᜴ᝅᝊᝎᝇᝄ᜴᜼᝛ᝡᝨ᜿ᝅᝎᝄ᜽!ᝅᝃᝆᝄᝃᝆᝄᝆᝄ᜴᜴ᝅᝊᝎᝇᝇ᜴᜼᝛ᝡᝨ᜿ᝅᝎᝄ᜽!ᝈᝃᝋᝃᝆᝄᝆᝆ᜴᜴ᝅᝊᝎᝅᝄ᜴᜼᝛ᝡᝨ᜿ᝍᝎᝄ᜽!ᝈᝃᝋᝃᝆᝄᝆᝆ᜴᜴ᝅᝊᝎᝅᝄ᜴᜼᝛ᝡᝨ᜿ᝍᝎᝄ᜽"/>
  <p:tag name="DONEBY" val="ᝧᝨᝰឈ᝵ញ᝺ឃញឆដ!ᝧᝨᝰឈ᝵ញ᝺ឃញឆដ!ᝧᝨᝰឈ᝵ញ᝺ឃញឆដ!ᝯᝩគ᝗ក᝵ជជ᝽᝺᝽᝹᝸᝱᜴ᝒ᜴᝕᝝ᝤ᜴᝼᝵គ᝸ឃដ᝹ឆ!ᝯᝩគ᝗ក᝵ជជ᝽᝺᝽᝹᝸᝱᜴ᝒ᜴᝕᝝ᝤ᜴᝼᝵គ᝸ឃដ᝹ឆ"/>
  <p:tag name="IPADDRESS" val="᝛ᝢ᝖᝗ᝫᝠᝅᝍᝈᝄ!᝛ᝢ᝖᝗ᝫᝠᝅᝍᝈᝄ!᝛ᝢ᝖᝗ᝫᝠᝅᝍᝈᝄ!ᝧᝣᝠ᝗ᝫᝠᝄᝊᝅᝄ!ᝧᝣᝠ᝗ᝫᝠᝄᝊᝅᝄ"/>
  <p:tag name="CHECKSUM" val="ᝈᝇᝆᝆ!ᝈᝉᝇᝋ!ᝈᝇᝅᝍ!ᝉᝋᝋᝈ!ᝉᝋᝋᝈ"/>
</p:tagLst>
</file>

<file path=ppt/theme/theme1.xml><?xml version="1.0" encoding="utf-8"?>
<a:theme xmlns:a="http://schemas.openxmlformats.org/drawingml/2006/main" name="ST PowerPoint Template 16x9">
  <a:themeElements>
    <a:clrScheme name="STMicroelectronics 2021">
      <a:dk1>
        <a:srgbClr val="03234B"/>
      </a:dk1>
      <a:lt1>
        <a:srgbClr val="FFFFFF"/>
      </a:lt1>
      <a:dk2>
        <a:srgbClr val="464650"/>
      </a:dk2>
      <a:lt2>
        <a:srgbClr val="E8E8E9"/>
      </a:lt2>
      <a:accent1>
        <a:srgbClr val="03234B"/>
      </a:accent1>
      <a:accent2>
        <a:srgbClr val="E6007E"/>
      </a:accent2>
      <a:accent3>
        <a:srgbClr val="3CB4E6"/>
      </a:accent3>
      <a:accent4>
        <a:srgbClr val="FFD200"/>
      </a:accent4>
      <a:accent5>
        <a:srgbClr val="49B170"/>
      </a:accent5>
      <a:accent6>
        <a:srgbClr val="8C0078"/>
      </a:accent6>
      <a:hlink>
        <a:srgbClr val="3CB4E6"/>
      </a:hlink>
      <a:folHlink>
        <a:srgbClr val="3CB4E6"/>
      </a:folHlink>
    </a:clrScheme>
    <a:fontScheme name="ST BRAND 20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buClr>
            <a:schemeClr val="bg1"/>
          </a:buCl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2225">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err="1" smtClean="0"/>
        </a:defPPr>
      </a:lstStyle>
    </a:txDef>
  </a:objectDefaults>
  <a:extraClrSchemeLst/>
  <a:extLst>
    <a:ext uri="{05A4C25C-085E-4340-85A3-A5531E510DB2}">
      <thm15:themeFamily xmlns:thm15="http://schemas.microsoft.com/office/thememl/2012/main" name="ST_Template_[16-9].potx" id="{CD5ACC94-6E44-41CD-AD84-5EC23CEA07C9}" vid="{AE223C04-3F7D-4337-AA9C-E9D20F57FF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85431E8057C24AAC10B2E3082091A7" ma:contentTypeVersion="29" ma:contentTypeDescription="Create a new document." ma:contentTypeScope="" ma:versionID="e9469bd53a6e66fd4963983dce7b8bd4">
  <xsd:schema xmlns:xsd="http://www.w3.org/2001/XMLSchema" xmlns:xs="http://www.w3.org/2001/XMLSchema" xmlns:p="http://schemas.microsoft.com/office/2006/metadata/properties" xmlns:ns2="f6568cbc-d4df-40ed-8a46-a64b7320c486" xmlns:ns3="923368d9-fafd-42d0-9420-40e410d76508" targetNamespace="http://schemas.microsoft.com/office/2006/metadata/properties" ma:root="true" ma:fieldsID="9a621bee9a8a9f5d6a443af3ada3a1da" ns2:_="" ns3:_="">
    <xsd:import namespace="f6568cbc-d4df-40ed-8a46-a64b7320c486"/>
    <xsd:import namespace="923368d9-fafd-42d0-9420-40e410d76508"/>
    <xsd:element name="properties">
      <xsd:complexType>
        <xsd:sequence>
          <xsd:element name="documentManagement">
            <xsd:complexType>
              <xsd:all>
                <xsd:element ref="ns2:Class"/>
                <xsd:element ref="ns2:Contact"/>
                <xsd:element ref="ns2:Document_x0020_date"/>
                <xsd:element ref="ns2:STorganization"/>
                <xsd:element ref="ns2:Language" minOccurs="0"/>
                <xsd:element ref="ns2:Product_x0020_Family"/>
                <xsd:element ref="ns2:Class0"/>
                <xsd:element ref="ns2:Sub_x002d_Class" minOccurs="0"/>
                <xsd:element ref="ns2:Series" minOccurs="0"/>
                <xsd:element ref="ns2:Lines0" minOccurs="0"/>
                <xsd:element ref="ns2:Uploaded" minOccurs="0"/>
                <xsd:element ref="ns2:ReminderFlowCheck" minOccurs="0"/>
                <xsd:element ref="ns2:Ext_x002e__x0020_Flag"/>
                <xsd:element ref="ns2:Classification"/>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Acrolinx_x0020_score" minOccurs="0"/>
                <xsd:element ref="ns2:MediaServiceObjectDetectorVersions" minOccurs="0"/>
                <xsd:element ref="ns2:Dateandtime" minOccurs="0"/>
                <xsd:element ref="ns2:QA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68cbc-d4df-40ed-8a46-a64b7320c486" elementFormDefault="qualified">
    <xsd:import namespace="http://schemas.microsoft.com/office/2006/documentManagement/types"/>
    <xsd:import namespace="http://schemas.microsoft.com/office/infopath/2007/PartnerControls"/>
    <xsd:element name="Class" ma:index="2" ma:displayName="Category" ma:default="Products" ma:format="Dropdown" ma:internalName="Class" ma:readOnly="false">
      <xsd:simpleType>
        <xsd:restriction base="dms:Choice">
          <xsd:enumeration value="Products"/>
          <xsd:enumeration value="Ecosystem"/>
          <xsd:enumeration value="Application"/>
          <xsd:enumeration value="Corporate"/>
          <xsd:enumeration value="Technology"/>
        </xsd:restriction>
      </xsd:simpleType>
    </xsd:element>
    <xsd:element name="Contact" ma:index="3" ma:displayName="Contact" ma:description="Owner of the presentation, in change of maintenance" ma:format="Dropdown" ma:list="UserInfo" ma:SharePointGroup="0" ma:internalName="Contact"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cument_x0020_date" ma:index="4" ma:displayName="Last update on" ma:default="[today]" ma:description="Date of the latest update of the document" ma:format="DateOnly" ma:internalName="Document_x0020_date" ma:readOnly="false">
      <xsd:simpleType>
        <xsd:restriction base="dms:DateTime"/>
      </xsd:simpleType>
    </xsd:element>
    <xsd:element name="STorganization" ma:index="5" ma:displayName="STorganization" ma:description="Organization the owner of the presentation is belonging to" ma:format="Dropdown" ma:internalName="STorganization">
      <xsd:simpleType>
        <xsd:restriction base="dms:Choice">
          <xsd:enumeration value="----ADG----"/>
          <xsd:enumeration value="ADAS, ASIC and Audio Division"/>
          <xsd:enumeration value="Processing &amp; RF Division"/>
          <xsd:enumeration value="Discrete &amp; Filter Division"/>
          <xsd:enumeration value="Low Voltage Integrated Power Division"/>
          <xsd:enumeration value="Power Transistors Sub-Group"/>
          <xsd:enumeration value="Smart Power Solutions Sub-Group"/>
          <xsd:enumeration value="----AMS----"/>
          <xsd:enumeration value="Analog Custom Product Division"/>
          <xsd:enumeration value="Data Storage and Computer Division"/>
          <xsd:enumeration value="General Purpose Analog Division"/>
          <xsd:enumeration value="Industrial &amp; Power Conversion Division"/>
          <xsd:enumeration value="MEMS Sensors Division"/>
          <xsd:enumeration value="MEMS Actuators Division"/>
          <xsd:enumeration value="Imaging"/>
          <xsd:enumeration value="----MDG----"/>
          <xsd:enumeration value="General Purpose Microcontrollers Sub-Group"/>
          <xsd:enumeration value="Connected Security Sub-Group"/>
          <xsd:enumeration value="Digital Mixed ASIC"/>
          <xsd:enumeration value="Aerospace, Defense &amp; mmW Communication"/>
          <xsd:enumeration value="----Sales &amp; Marketing----"/>
          <xsd:enumeration value="EMEA Region"/>
          <xsd:enumeration value="Asia Pacific Region"/>
          <xsd:enumeration value="Americas Region"/>
          <xsd:enumeration value="System Research and Applications"/>
          <xsd:enumeration value="Integrated Marketing &amp; Communication"/>
          <xsd:enumeration value="Strategic Marketing"/>
          <xsd:enumeration value="----Others----"/>
          <xsd:enumeration value="Technology R&amp;D"/>
          <xsd:enumeration value="HR and Corporate Social Responsability"/>
        </xsd:restriction>
      </xsd:simpleType>
    </xsd:element>
    <xsd:element name="Language" ma:index="6" nillable="true" ma:displayName="Language" ma:default="EN" ma:description="Language of the presentation" ma:format="Dropdown" ma:internalName="Language" ma:readOnly="false">
      <xsd:simpleType>
        <xsd:restriction base="dms:Choice">
          <xsd:enumeration value="EN"/>
          <xsd:enumeration value="CN"/>
          <xsd:enumeration value="JP"/>
          <xsd:enumeration value="KR"/>
        </xsd:restriction>
      </xsd:simpleType>
    </xsd:element>
    <xsd:element name="Product_x0020_Family" ma:index="7" ma:displayName="Product Family" ma:default="N.A." ma:description="PRMIS &quot;product family&quot; field for cross link with other platforms" ma:format="Dropdown" ma:internalName="Product_x0020_Family">
      <xsd:simpleType>
        <xsd:restriction base="dms:Choice">
          <xsd:enumeration value="N.A."/>
          <xsd:enumeration value="Amplifiers and Comparators"/>
          <xsd:enumeration value="Audio ICs"/>
          <xsd:enumeration value="Automotive ADAS Devices"/>
          <xsd:enumeration value="Automotive Analog and Power"/>
          <xsd:enumeration value="Automotive Infotainment and Telematics"/>
          <xsd:enumeration value="Automotive Logic ICs"/>
          <xsd:enumeration value="Automotive Microcontrollers"/>
          <xsd:enumeration value="Cellular Basebands"/>
          <xsd:enumeration value="Cellular Transceivers"/>
          <xsd:enumeration value="Clocks and Timers"/>
          <xsd:enumeration value="Data Converters"/>
          <xsd:enumeration value="Design Tools"/>
          <xsd:enumeration value="Development Tools"/>
          <xsd:enumeration value="Diodes and Rectifiers"/>
          <xsd:enumeration value="Ecosystems"/>
          <xsd:enumeration value="Embedded Software"/>
          <xsd:enumeration value="EMI Filtering and Signal Conditioning"/>
          <xsd:enumeration value="Evaluation Tools"/>
          <xsd:enumeration value="Imaging and Photonics Solutions"/>
          <xsd:enumeration value="Interfaces and Transceivers"/>
          <xsd:enumeration value="Memories"/>
          <xsd:enumeration value="MEMS and Sensors"/>
          <xsd:enumeration value="MEMS Drivers"/>
          <xsd:enumeration value="Microcontrollers &amp; Microprocessors"/>
          <xsd:enumeration value="Mobile Applications"/>
          <xsd:enumeration value="Mobile Multimedia - Audio and Video Processors"/>
          <xsd:enumeration value="Motor Drivers"/>
          <xsd:enumeration value="NFC"/>
          <xsd:enumeration value="Partner Products and Services"/>
          <xsd:enumeration value="Positioning"/>
          <xsd:enumeration value="Power Management"/>
          <xsd:enumeration value="Power Modules and IPM"/>
          <xsd:enumeration value="Power Transistors"/>
          <xsd:enumeration value="Protection Devices"/>
          <xsd:enumeration value="Protections and EMI filters"/>
          <xsd:enumeration value="Radio Frequency Transistors"/>
          <xsd:enumeration value="Reset and Supervisor ICs"/>
          <xsd:enumeration value="Secure MCUs"/>
          <xsd:enumeration value="SiC Devices"/>
          <xsd:enumeration value="Solutions &amp; Reference Designs"/>
          <xsd:enumeration value="Space Products"/>
          <xsd:enumeration value="Support and Applications"/>
          <xsd:enumeration value="Switches and Multiplexers"/>
          <xsd:enumeration value="Thyristors (SCR) and AC Switches"/>
          <xsd:enumeration value="Touch and Display Controllers"/>
          <xsd:enumeration value="Wireless Connectivity"/>
          <xsd:enumeration value="Wireless Power Management"/>
          <xsd:enumeration value="Wireless Transceivers, MCUs and Modules"/>
        </xsd:restriction>
      </xsd:simpleType>
    </xsd:element>
    <xsd:element name="Class0" ma:index="8" ma:displayName="Class" ma:default="N.A." ma:description="PRIMS &quot;Class&quot; field for corss link with other platforms" ma:format="Dropdown" ma:internalName="Class0">
      <xsd:simpleType>
        <xsd:restriction base="dms:Choice">
          <xsd:enumeration value="N.A."/>
          <xsd:enumeration value="Amplifiers and Comparators"/>
          <xsd:enumeration value="Audio Amplifiers"/>
          <xsd:enumeration value="Audio MEMS Sensors"/>
          <xsd:enumeration value="Audio Processors"/>
          <xsd:enumeration value="Sound Terminals"/>
          <xsd:enumeration value="Automotive CMOS Image Sensors"/>
          <xsd:enumeration value="Automotive Image Signal Processors"/>
          <xsd:enumeration value="Automotive Radar Transceivers"/>
          <xsd:enumeration value="ADAS"/>
          <xsd:enumeration value="Automotive Integrated Smart GaNs"/>
          <xsd:enumeration value="Automotive Power Discretes"/>
          <xsd:enumeration value="Car Body ICs"/>
          <xsd:enumeration value="Chassis and Safety ICs"/>
          <xsd:enumeration value="High and Low Side Drivers/Switches"/>
          <xsd:enumeration value="Multi-Output Driver ICs"/>
          <xsd:enumeration value="Powertrain ICs for ICE/HEV/EV"/>
          <xsd:enumeration value="Special Functions"/>
          <xsd:enumeration value="Standard Functions"/>
          <xsd:enumeration value="Automotive Audio Power Amplifiers"/>
          <xsd:enumeration value="Automotive Audio Processors and Amplifiers"/>
          <xsd:enumeration value="Automotive Connectivity ICs"/>
          <xsd:enumeration value="Automotive Infotainment SoCs"/>
          <xsd:enumeration value="GPS/GNSS ICs"/>
          <xsd:enumeration value="Radio Receivers"/>
          <xsd:enumeration value="Telematics and Connectivity Processors"/>
          <xsd:enumeration value="Automotive Logic ICs"/>
          <xsd:enumeration value="Automotive Microcontrollers"/>
          <xsd:enumeration value="Stellar 32-bit Automotive MCUs"/>
          <xsd:enumeration value="3G and LTE Basebands"/>
          <xsd:enumeration value="GSM/GPRS/EDGE Basebands"/>
          <xsd:enumeration value="3G and LTE Transceivers"/>
          <xsd:enumeration value="GSM/GPRS/EDGE Transceivers"/>
          <xsd:enumeration value="GSM/GPRS Transceivers"/>
          <xsd:enumeration value="Clock Distribution"/>
          <xsd:enumeration value="Real-Time Clock (RTC) ICs"/>
          <xsd:enumeration value="Silicon Oscillators"/>
          <xsd:enumeration value="Timers"/>
          <xsd:enumeration value="Data Converters"/>
          <xsd:enumeration value="Isolated ADCs"/>
          <xsd:enumeration value="Smart selectors"/>
          <xsd:enumeration value="Hardware Development Tools"/>
          <xsd:enumeration value="Software Development Tools"/>
          <xsd:enumeration value="Demodulators and Tuners"/>
          <xsd:enumeration value="Headed Solutions"/>
          <xsd:enumeration value="Headless Solutions"/>
          <xsd:enumeration value="Legacy Products"/>
          <xsd:enumeration value="Multimedia and Application Processors"/>
          <xsd:enumeration value="Automotive-grade diodes"/>
          <xsd:enumeration value="Bridge Rectifier Diodes"/>
          <xsd:enumeration value="Field Effect Rectifiers"/>
          <xsd:enumeration value="Schottky Barrier Diodes"/>
          <xsd:enumeration value="Silicon Carbide Diodes"/>
          <xsd:enumeration value="Ultrafast Rectifiers"/>
          <xsd:enumeration value="Cloud"/>
          <xsd:enumeration value="Components and Modules"/>
          <xsd:enumeration value="Open Software Expansion"/>
          <xsd:enumeration value="STM32 Open Development Environment"/>
          <xsd:enumeration value="Audio ICs Software"/>
          <xsd:enumeration value="Automotive Infotainment and Telematics Software"/>
          <xsd:enumeration value="Clocks and Timers Software"/>
          <xsd:enumeration value="Development Tool Software"/>
          <xsd:enumeration value="Evaluation Tool Software"/>
          <xsd:enumeration value="Imaging ICs Software"/>
          <xsd:enumeration value="MCU &amp; MPU Embedded Software"/>
          <xsd:enumeration value="MEMS and Sensors Software"/>
          <xsd:enumeration value="Motor Control ICs Software"/>
          <xsd:enumeration value="Secure MCU Software"/>
          <xsd:enumeration value="ST25 - NFC / RFID Software"/>
          <xsd:enumeration value="Wireless Connectivity Software"/>
          <xsd:enumeration value="Integrated EMI filtering and ESD protection"/>
          <xsd:enumeration value="Smart Antenna Tuning"/>
          <xsd:enumeration value="Product Evaluation Tools"/>
          <xsd:enumeration value="Solution Evaluation Tools"/>
          <xsd:enumeration value="Generic class"/>
          <xsd:enumeration value="Ambient Light Sensors"/>
          <xsd:enumeration value="CMOS Image Sensors"/>
          <xsd:enumeration value="Imaging Modules"/>
          <xsd:enumeration value="Imaging Processors"/>
          <xsd:enumeration value="Pico Projector ICs"/>
          <xsd:enumeration value="Time-of-Flight sensors"/>
          <xsd:enumeration value="Communication Transceivers"/>
          <xsd:enumeration value="Infrared Solutions"/>
          <xsd:enumeration value="I/O Expanders and Level Translators"/>
          <xsd:enumeration value="IO-Link Transceivers"/>
          <xsd:enumeration value="Isolated Interfaces"/>
          <xsd:enumeration value="Silicon Photonics for Optical Transceivers"/>
          <xsd:enumeration value="Smartcard Interfaces"/>
          <xsd:enumeration value="Standard Interface ICs"/>
          <xsd:enumeration value="USB"/>
          <xsd:enumeration value="Wireline Communication and Connectivity ICs"/>
          <xsd:enumeration value="Licensed Software"/>
          <xsd:enumeration value="Flash NOR, Mobile Terminal"/>
          <xsd:enumeration value="NVRAM"/>
          <xsd:enumeration value="Serial EEPROM"/>
          <xsd:enumeration value="Serial Page EEPROM"/>
          <xsd:enumeration value="MEMS and Sensors"/>
          <xsd:enumeration value="MEMS Drivers"/>
          <xsd:enumeration value="Legacy MCUs"/>
          <xsd:enumeration value="STM32 32-bit Arm Cortex MCUs"/>
          <xsd:enumeration value="STM32 Arm Cortex MPUs"/>
          <xsd:enumeration value="STM8 8-bit MCUs"/>
          <xsd:enumeration value="Finder Apps"/>
          <xsd:enumeration value="Application Processors for Mobile Systems"/>
          <xsd:enumeration value="Multimedia Converters"/>
          <xsd:enumeration value="Brushed DC Motor Drivers"/>
          <xsd:enumeration value="Brushless DC Motor Drivers"/>
          <xsd:enumeration value="Stepper Motor Drivers"/>
          <xsd:enumeration value="N/A"/>
          <xsd:enumeration value="ST25 NFC / RFID Tags &amp; Readers"/>
          <xsd:enumeration value="NSi_Test1 Class1"/>
          <xsd:enumeration value="Obsolete Class"/>
          <xsd:enumeration value="Hard Disk Drive ICs"/>
          <xsd:enumeration value="Microprocessors"/>
          <xsd:enumeration value="Mixed-Signal Solutions for Motion and Power Management"/>
          <xsd:enumeration value="Motion Control Modules"/>
          <xsd:enumeration value="Smartcard Platform ICs"/>
          <xsd:enumeration value="Wireless Sensor Modules"/>
          <xsd:enumeration value="Boards"/>
          <xsd:enumeration value="Development Tools"/>
          <xsd:enumeration value="Embedded Software"/>
          <xsd:enumeration value="Hardware Components"/>
          <xsd:enumeration value="Services"/>
          <xsd:enumeration value="GNSS ICs"/>
          <xsd:enumeration value="GNSS Modules"/>
          <xsd:enumeration value="AC-DC Converters"/>
          <xsd:enumeration value="Battery Management ICs"/>
          <xsd:enumeration value="DC-DC Switching Converters"/>
          <xsd:enumeration value="Display Supplies and Controllers"/>
          <xsd:enumeration value="Gallium Nitride (GaN) Power ICs"/>
          <xsd:enumeration value="Gate Drivers"/>
          <xsd:enumeration value="High-density Power Drivers"/>
          <xsd:enumeration value="Hot-swap power management"/>
          <xsd:enumeration value="Intelligent Power Switches"/>
          <xsd:enumeration value="LED Drivers"/>
          <xsd:enumeration value="Lighting ICs"/>
          <xsd:enumeration value="Linear Voltage Regulators"/>
          <xsd:enumeration value="LNB supplies"/>
          <xsd:enumeration value="Motor Control ICs"/>
          <xsd:enumeration value="Photovoltaic  ICs"/>
          <xsd:enumeration value="Power Over Ethernet ICs"/>
          <xsd:enumeration value="Power Path Management"/>
          <xsd:enumeration value="Voltage References"/>
          <xsd:enumeration value="Wireless Charger ICs"/>
          <xsd:enumeration value="STPOWER ACEPACK Modules"/>
          <xsd:enumeration value="STPOWER SLLIMM Intelligent Modules"/>
          <xsd:enumeration value="IGBTs"/>
          <xsd:enumeration value="Power Bipolar"/>
          <xsd:enumeration value="Power MOSFETs"/>
          <xsd:enumeration value="Wide Bandgap Transistors"/>
          <xsd:enumeration value="Automotive protection devices"/>
          <xsd:enumeration value="Current limiters"/>
          <xsd:enumeration value="EOS 10/1000 microsecond surge protection"/>
          <xsd:enumeration value="EOS 8/20 microsecond surge protection"/>
          <xsd:enumeration value="ESD protection"/>
          <xsd:enumeration value="Lightning surge protection"/>
          <xsd:enumeration value="Protections and EMI filters"/>
          <xsd:enumeration value="RF Bipolar Transistors"/>
          <xsd:enumeration value="STPOWER RF DMOS Transistors"/>
          <xsd:enumeration value="STPOWER RF LDMOS Transistors"/>
          <xsd:enumeration value="Reset and Supervisor ICs"/>
          <xsd:enumeration value="Authentication"/>
          <xsd:enumeration value="Banking, ID &amp; Transport"/>
          <xsd:enumeration value="Identification"/>
          <xsd:enumeration value="Legacy Secure MCUs"/>
          <xsd:enumeration value="Secure Automotive"/>
          <xsd:enumeration value="Secure Hardware Platforms"/>
          <xsd:enumeration value="Secure NFC"/>
          <xsd:enumeration value="Secure Wearable solutions"/>
          <xsd:enumeration value="SIM &amp; eSIM"/>
          <xsd:enumeration value="SiC Diodes"/>
          <xsd:enumeration value="Audio Solutions"/>
          <xsd:enumeration value="Connectivity Solutions"/>
          <xsd:enumeration value="Human Machine Interface (HMI) Solutions"/>
          <xsd:enumeration value="Lighting Solutions"/>
          <xsd:enumeration value="Motor Control Solutions"/>
          <xsd:enumeration value="Power &amp; Energy Management Solutions"/>
          <xsd:enumeration value="Safety &amp; Security Solutions"/>
          <xsd:enumeration value="Sensing Solutions"/>
          <xsd:enumeration value="Signal Conditioning &amp; Protection Solutions"/>
          <xsd:enumeration value="Avionics and Defense Products"/>
          <xsd:enumeration value="LEO Rad-Hard Products"/>
          <xsd:enumeration value="Rad-Hard Analog ICs"/>
          <xsd:enumeration value="Rad-Hard ASIC Platforms"/>
          <xsd:enumeration value="Rad-Hard Discretes"/>
          <xsd:enumeration value="Rad-Hard Interfaces"/>
          <xsd:enumeration value="Rad-Hard Logic"/>
          <xsd:enumeration value="Rad-Hard Power Management"/>
          <xsd:enumeration value="Engineering Services"/>
          <xsd:enumeration value="Product Evaluation Boards"/>
          <xsd:enumeration value="Trainings"/>
          <xsd:enumeration value="Switches and Multiplexers"/>
          <xsd:enumeration value="AC Switches"/>
          <xsd:enumeration value="Thyristors Application Specific Devices"/>
          <xsd:enumeration value="Thyristors (SCR)"/>
          <xsd:enumeration value="Triacs"/>
          <xsd:enumeration value="Audio and Video Enhancement Processors"/>
          <xsd:enumeration value="Audio, Video and HDMI Switches"/>
          <xsd:enumeration value="Digital TV Decoders and Network Processors"/>
          <xsd:enumeration value="Display Controllers"/>
          <xsd:enumeration value="DisplayPort Products"/>
          <xsd:enumeration value="Peripheral ICs for TVs and Monitors"/>
          <xsd:enumeration value="Touch Screen Controllers"/>
          <xsd:enumeration value="Video Controllers"/>
          <xsd:enumeration value="USB Controllers and Transceivers OLD"/>
          <xsd:enumeration value="Long Range"/>
          <xsd:enumeration value="RF Front-end"/>
          <xsd:enumeration value="RF Solutions"/>
          <xsd:enumeration value="Short Range"/>
          <xsd:enumeration value="Bluetooth Combos and Solutions"/>
          <xsd:enumeration value="FM Radio Solutions"/>
          <xsd:enumeration value="GPS Combos and Solutions"/>
          <xsd:enumeration value="Wireless LAN Combos and Solutions"/>
          <xsd:enumeration value="Application Processors Power Management"/>
          <xsd:enumeration value="Cellular Systems Power Management"/>
          <xsd:enumeration value="Standard Power Management"/>
          <xsd:enumeration value="60-GHz RF"/>
          <xsd:enumeration value="Bluetooth / Bluetooth Low Energy"/>
          <xsd:enumeration value="Cellular"/>
          <xsd:enumeration value="Sub-1 GHz"/>
          <xsd:enumeration value="Wi-Fi"/>
        </xsd:restriction>
      </xsd:simpleType>
    </xsd:element>
    <xsd:element name="Sub_x002d_Class" ma:index="9" nillable="true" ma:displayName="Sub-Class" ma:default="60 GHz Contactless Products" ma:description="PRMIS &quot;Sub-Class&quot; field for cross link with other platforms" ma:format="Dropdown" ma:internalName="Sub_x002d_Class">
      <xsd:simpleType>
        <xsd:restriction base="dms:Choice">
          <xsd:enumeration value="N.A."/>
          <xsd:enumeration value="5G-RF Front-End"/>
          <xsd:enumeration value="Comparators"/>
          <xsd:enumeration value="Current Sensing"/>
          <xsd:enumeration value="Operational Amplifiers (Op Amps)"/>
          <xsd:enumeration value="Power Operational Amplifiers"/>
          <xsd:enumeration value="Video Amplifiers"/>
          <xsd:enumeration value="Class-AB Audio Power Amplifiers"/>
          <xsd:enumeration value="Class-D Audio Power Amplifiers"/>
          <xsd:enumeration value="Digital Audio Power Amplifiers"/>
          <xsd:enumeration value="Headphone and Low Power Amplifiers"/>
          <xsd:enumeration value="Audio MEMS Sensors"/>
          <xsd:enumeration value="Analog Audio Processor ICs"/>
          <xsd:enumeration value="Audio Codecs and Decoders"/>
          <xsd:enumeration value="Digital Audio Processors and Drivers"/>
          <xsd:enumeration value="Sound Terminal Digital Audio Subsystems"/>
          <xsd:enumeration value="Automotive CMOS Image Sensors"/>
          <xsd:enumeration value="Automotive Image Signal Processors"/>
          <xsd:enumeration value="Automotive Radar Transceivers"/>
          <xsd:enumeration value="ADAS"/>
          <xsd:enumeration value="100V Automotive Smart GaNs"/>
          <xsd:enumeration value="Automotive Power MOSFETs"/>
          <xsd:enumeration value="Automotive Power Schottky Diodes"/>
          <xsd:enumeration value="Automotive SiC Diodes"/>
          <xsd:enumeration value="Automotive Thyristors (SCRs)"/>
          <xsd:enumeration value="Door Module Drivers"/>
          <xsd:enumeration value="Mirror Drivers"/>
          <xsd:enumeration value="Airbag ICs"/>
          <xsd:enumeration value="Braking ICs"/>
          <xsd:enumeration value="Steering ICs"/>
          <xsd:enumeration value="Configurable Low/High Side Switches"/>
          <xsd:enumeration value="High Side Switches"/>
          <xsd:enumeration value="High Side Switches for 24V Board Net"/>
          <xsd:enumeration value="High Side Switches with SPI and Asymmetrical Outputs"/>
          <xsd:enumeration value="Low Side Switches"/>
          <xsd:enumeration value="Multi-Output Driver ICs"/>
          <xsd:enumeration value="Alternator Regulators"/>
          <xsd:enumeration value="Automotive Battery Management ICs"/>
          <xsd:enumeration value="Automotive Isolated Gate Drivers"/>
          <xsd:enumeration value="Engine Management"/>
          <xsd:enumeration value="Ignition Controllers and Drivers"/>
          <xsd:enumeration value="Transmission"/>
          <xsd:enumeration value="Special Functions"/>
          <xsd:enumeration value="LED Drivers"/>
          <xsd:enumeration value="Linear Voltage Regulators"/>
          <xsd:enumeration value="Motor Driver ICs"/>
          <xsd:enumeration value="Others - Standard Functions"/>
          <xsd:enumeration value="Power Management and System Basis ICs"/>
          <xsd:enumeration value="Transceivers"/>
          <xsd:enumeration value="Valve Driver ICs"/>
          <xsd:enumeration value="Automotive Class-AB Audio Power Amplifiers"/>
          <xsd:enumeration value="Automotive Class-D Audio Power Amplifiers"/>
          <xsd:enumeration value="Automotive Audio Processors"/>
          <xsd:enumeration value="Automotive Bluetooth ICs"/>
          <xsd:enumeration value="CD Servo"/>
          <xsd:enumeration value="Infotainment Processors"/>
          <xsd:enumeration value="GNSS ICs"/>
          <xsd:enumeration value="Satellite Radio Receivers"/>
          <xsd:enumeration value="Terrestrial Radio Receivers"/>
          <xsd:enumeration value="Telematics and Connectivity Processors"/>
          <xsd:enumeration value="Buffers/drivers"/>
          <xsd:enumeration value="Counters/Encoders/Decoders"/>
          <xsd:enumeration value="FlipFlop/registers"/>
          <xsd:enumeration value="Gates"/>
          <xsd:enumeration value="Small Logic"/>
          <xsd:enumeration value="SPC5 32-bit Automotive  MCUs"/>
          <xsd:enumeration value="ST10 16-bit Automotive MCUs"/>
          <xsd:enumeration value="Stellar Actuation MCUs"/>
          <xsd:enumeration value="Stellar Integration MCUs"/>
          <xsd:enumeration value="HSPA"/>
          <xsd:enumeration value="LTE System Solutions"/>
          <xsd:enumeration value="GPRS and EDGE Multimedia"/>
          <xsd:enumeration value="Cellular Transceivers WCDMA and TD-SCDMA"/>
          <xsd:enumeration value="Reference Designs for Communication and Connectivity"/>
          <xsd:enumeration value="GSM/GPRS/EDGE Transceivers"/>
          <xsd:enumeration value="Cellular Transceivers GSM GPRS and EDGE"/>
          <xsd:enumeration value="Clock Distribution"/>
          <xsd:enumeration value="Battery and Crystal"/>
          <xsd:enumeration value="RTC - Parallel Interface (Timekeepers)"/>
          <xsd:enumeration value="RTC - Serial Interface"/>
          <xsd:enumeration value="Silicon Oscillators"/>
          <xsd:enumeration value="Timers"/>
          <xsd:enumeration value="A/D - D/A converters"/>
          <xsd:enumeration value="Digital Potentiometers"/>
          <xsd:enumeration value="ECG Analog Front End"/>
          <xsd:enumeration value="Metering ICs"/>
          <xsd:enumeration value="Isolated ADCs"/>
          <xsd:enumeration value="Automotive Selectors"/>
          <xsd:enumeration value="Motor Control Selector"/>
          <xsd:enumeration value="TVS smart selector"/>
          <xsd:enumeration value="Development Tool Hardware for Home Multimedia Platforms"/>
          <xsd:enumeration value="Development Tool Hardware from Partners"/>
          <xsd:enumeration value="Hardware Development Tools for Legacy MCUs"/>
          <xsd:enumeration value="Hardware Development Tools for SPC5 MCUs"/>
          <xsd:enumeration value="Hardware Development Tools for STM32"/>
          <xsd:enumeration value="Hardware Development Tools for STM8 MCUs"/>
          <xsd:enumeration value="Security Hardware Development Tools"/>
          <xsd:enumeration value="Audio ICs Software Development Tools"/>
          <xsd:enumeration value="Digital Consumer Platform Software Development Tools"/>
          <xsd:enumeration value="Digital Power Conversion Software Development Tools"/>
          <xsd:enumeration value="Legacy MCUs Software Development Tools"/>
          <xsd:enumeration value="Motor Control Software Development Tools"/>
          <xsd:enumeration value="Sensor Software Development Tools"/>
          <xsd:enumeration value="Simulators"/>
          <xsd:enumeration value="SPC5 Software Development Tools"/>
          <xsd:enumeration value="SPEAr Processor Software Development Tools"/>
          <xsd:enumeration value="ST25 Development Tools"/>
          <xsd:enumeration value="STM32 Software Development Tools"/>
          <xsd:enumeration value="STM8 Software Development Tools"/>
          <xsd:enumeration value="Demodulators and Tuners"/>
          <xsd:enumeration value="HD/SD Set-Top Box Processors"/>
          <xsd:enumeration value="UHD Set-Top Box Processors"/>
          <xsd:enumeration value="DOCSIS Solutions"/>
          <xsd:enumeration value="MoCA Solutions"/>
          <xsd:enumeration value="Legacy Products"/>
          <xsd:enumeration value="Satellite Accessories"/>
          <xsd:enumeration value="Switches and Buffers"/>
          <xsd:enumeration value="Multimedia and Application Processors"/>
          <xsd:enumeration value="Automotive-grade Bridge Rectifier diodes"/>
          <xsd:enumeration value="Automotive-grade Schottky diodes"/>
          <xsd:enumeration value="Automotive-grade Silicon Carbide diodes"/>
          <xsd:enumeration value="Automotive-grade ultrafast diodes"/>
          <xsd:enumeration value="Bridge Rectifier Diodes"/>
          <xsd:enumeration value="Field Effect Rectifiers"/>
          <xsd:enumeration value="Power Schottky"/>
          <xsd:enumeration value="Signal Schottky"/>
          <xsd:enumeration value="Silicon Carbide Diodes"/>
          <xsd:enumeration value="200V to 400V Ultrafast Rectifiers"/>
          <xsd:enumeration value="600V Ultrafast Rectifiers"/>
          <xsd:enumeration value="800V to 1200V Ultrafast Rectifiers"/>
          <xsd:enumeration value="Cloud"/>
          <xsd:enumeration value="Components and Modules"/>
          <xsd:enumeration value="Open.MEMS"/>
          <xsd:enumeration value="STM32Cube"/>
          <xsd:enumeration value="STM32Cube Expansion Software"/>
          <xsd:enumeration value="STM32 Nucleo Expansion Boards"/>
          <xsd:enumeration value="Audio ICs Software"/>
          <xsd:enumeration value="Automotive Infotainment and Telematics Software"/>
          <xsd:enumeration value="Clocks and Timers Software"/>
          <xsd:enumeration value="Development Tool Software"/>
          <xsd:enumeration value="Evaluation Tool Software"/>
          <xsd:enumeration value="Imaging Software"/>
          <xsd:enumeration value="Legacy MCUs Embedded Software"/>
          <xsd:enumeration value="SPC5 Embedded Software"/>
          <xsd:enumeration value="STM32 Embedded Software"/>
          <xsd:enumeration value="STM8 Embedded Software"/>
          <xsd:enumeration value="Drivers for MEMS"/>
          <xsd:enumeration value="iNEMO engine software libraries"/>
          <xsd:enumeration value="Libraries for MEMS and Sensors"/>
          <xsd:enumeration value="Open.MEMS"/>
          <xsd:enumeration value="Motor Control IC Software"/>
          <xsd:enumeration value="Secure MCU Software"/>
          <xsd:enumeration value="ST25 - NFC / RFID Software"/>
          <xsd:enumeration value="Open.RF"/>
          <xsd:enumeration value="Wireless Connectivity Software"/>
          <xsd:enumeration value="Audio and video IPAD"/>
          <xsd:enumeration value="Computer legacy-port IPAD"/>
          <xsd:enumeration value="Display, camera and keypad IPAD"/>
          <xsd:enumeration value="ECMF series (IPAD)"/>
          <xsd:enumeration value="HDMI series (IPAD)"/>
          <xsd:enumeration value="High capacitance density (IPAD)"/>
          <xsd:enumeration value="Memory and SIM card IPAD"/>
          <xsd:enumeration value="Standard multiline bus IPAD"/>
          <xsd:enumeration value="USB IPAD"/>
          <xsd:enumeration value="Antenna Tuner Modules"/>
          <xsd:enumeration value="RFFE &amp; SPI Control ICs"/>
          <xsd:enumeration value="RF Tunable Capacitors"/>
          <xsd:enumeration value="Aerospace IC Eval Boards"/>
          <xsd:enumeration value="Amplifier and Comparator Eval Boards"/>
          <xsd:enumeration value="Audio IC Eval Boards"/>
          <xsd:enumeration value="Automotive IC Eval Boards"/>
          <xsd:enumeration value="Cellular ICs &amp; Modules Evaluation Tools"/>
          <xsd:enumeration value="Data Converters Eval Boards"/>
          <xsd:enumeration value="EnFilm Rechargeable Battery Eval Boards"/>
          <xsd:enumeration value="GNSS ICs Eval Boards"/>
          <xsd:enumeration value="Imaging Evaluation Boards"/>
          <xsd:enumeration value="MCU &amp; MPU Eval Tools"/>
          <xsd:enumeration value="MEMS Motion Sensor Eval Boards"/>
          <xsd:enumeration value="MOSFET and IGBT driver Eval Boards"/>
          <xsd:enumeration value="RF Power Transistor Eval Boards"/>
          <xsd:enumeration value="Secure MCU Eval Boards"/>
          <xsd:enumeration value="SPEAr Processor Eval Boards"/>
          <xsd:enumeration value="ST25 NFC/RFID Eval Tools"/>
          <xsd:enumeration value="ST60 mmW Eval Tools"/>
          <xsd:enumeration value="Battery Charger Solution Eval Boards"/>
          <xsd:enumeration value="Building Technology Solution Eval Boards"/>
          <xsd:enumeration value="Communication and Connectivity Solution Eval Boards"/>
          <xsd:enumeration value="Computer and Peripherals Solution Eval Boards"/>
          <xsd:enumeration value="Digital Consumer Solutions Eval Boards"/>
          <xsd:enumeration value="Energy and Smartgrid Solution Eval Boards"/>
          <xsd:enumeration value="Healthcare and Wellness Solution Eval Boards"/>
          <xsd:enumeration value="Home Appliance and Power Tool Solution Eval Boards"/>
          <xsd:enumeration value="Human Machine Interface Solution Eval Boards"/>
          <xsd:enumeration value="LED and General Lighting Solution Eval Boards"/>
          <xsd:enumeration value="Motor Control Solution Eval Boards"/>
          <xsd:enumeration value="Personal Multimedia Solution Eval Boards"/>
          <xsd:enumeration value="Process Control and Automation Solution Eval Boards"/>
          <xsd:enumeration value="PSU and Converter Solution Eval Boards"/>
          <xsd:enumeration value="Sensor Solution Eval Boards"/>
          <xsd:enumeration value="Transportation Solution Eval Boards"/>
          <xsd:enumeration value="Generic subclass"/>
          <xsd:enumeration value="Ambient Light Sensors"/>
          <xsd:enumeration value="CMOS Image Sensors"/>
          <xsd:enumeration value="CMOS Photonic Sensors"/>
          <xsd:enumeration value="Imaging Modules"/>
          <xsd:enumeration value="Imaging Processors"/>
          <xsd:enumeration value="Pico Projection Video Processors"/>
          <xsd:enumeration value="Time-of-Flight sensors"/>
          <xsd:enumeration value="Ethernet Transceivers"/>
          <xsd:enumeration value="Power Line Transceivers"/>
          <xsd:enumeration value="Infrared Communication ICs"/>
          <xsd:enumeration value="I/O Expanders"/>
          <xsd:enumeration value="Level Translators"/>
          <xsd:enumeration value="IO-Link Transceivers"/>
          <xsd:enumeration value="Isolated Interfaces"/>
          <xsd:enumeration value="Silicon Photonics for Optical Transceivers"/>
          <xsd:enumeration value="Smartcard Interfaces"/>
          <xsd:enumeration value="Darlington Arrays"/>
          <xsd:enumeration value="LVDS"/>
          <xsd:enumeration value="RS-232"/>
          <xsd:enumeration value="RS-422 RS-423 RS-485"/>
          <xsd:enumeration value="USB interfaces"/>
          <xsd:enumeration value="USB Charging Controllers"/>
          <xsd:enumeration value="USB Transceivers"/>
          <xsd:enumeration value="USB Type-C and Power Delivery Controllers"/>
          <xsd:enumeration value="ADSL/ADSL2+"/>
          <xsd:enumeration value="COMBO (Line Card Codec / Filter)"/>
          <xsd:enumeration value="ISDN"/>
          <xsd:enumeration value="Modem"/>
          <xsd:enumeration value="Network Connectivity"/>
          <xsd:enumeration value="Phone Set"/>
          <xsd:enumeration value="SLIC (Subscriber Line Interface Circuit)"/>
          <xsd:enumeration value="STM32 Licensed Software"/>
          <xsd:enumeration value="Memory Subsystem, Flash NOR + Flash NAND + RAM,1.8V,M36/M39"/>
          <xsd:enumeration value="Battery Options"/>
          <xsd:enumeration value="ZEROPOWER"/>
          <xsd:enumeration value="Automotive Serial EEPROM"/>
          <xsd:enumeration value="SPD EEPROM"/>
          <xsd:enumeration value="Standard Serial EEPROM"/>
          <xsd:enumeration value="Standard Serial Page EEPROM"/>
          <xsd:enumeration value="Accelerometers"/>
          <xsd:enumeration value="Automotive Sensors"/>
          <xsd:enumeration value="e-Compasses"/>
          <xsd:enumeration value="Gas Flow Sensors"/>
          <xsd:enumeration value="Gyroscopes"/>
          <xsd:enumeration value="Humidity Sensors"/>
          <xsd:enumeration value="iNEMO-Inertial Modules"/>
          <xsd:enumeration value="Infrared (IR) Sensors"/>
          <xsd:enumeration value="MEMS Microphones"/>
          <xsd:enumeration value="MEMS Mirrors"/>
          <xsd:enumeration value="Pressure Sensors"/>
          <xsd:enumeration value="Smart Sensors and Sensor Hubs"/>
          <xsd:enumeration value="Temperature Sensors"/>
          <xsd:enumeration value="UV Index Sensors"/>
          <xsd:enumeration value="PVL"/>
          <xsd:enumeration value="Legacy MCUs"/>
          <xsd:enumeration value="Legacy MPUs"/>
          <xsd:enumeration value="STM32 High Performance MCUs"/>
          <xsd:enumeration value="STM32 Mainstream MCUs"/>
          <xsd:enumeration value="STM32 Ultra Low Power MCUs"/>
          <xsd:enumeration value="STM32 Wireless MCUs"/>
          <xsd:enumeration value="STM32 Arm Cortex MPUs"/>
          <xsd:enumeration value="STM8 8-bit MCUs"/>
          <xsd:enumeration value="Finder Apps"/>
          <xsd:enumeration value="Application Processors"/>
          <xsd:enumeration value="Audio DACs and Codecs"/>
          <xsd:enumeration value="TV Out"/>
          <xsd:enumeration value="USB to Audio"/>
          <xsd:enumeration value="Brushed DC Motor Drivers"/>
          <xsd:enumeration value="Brushless DC Motor Drivers"/>
          <xsd:enumeration value="Stepper Motor Drivers"/>
          <xsd:enumeration value="N/A"/>
          <xsd:enumeration value="ST25 Dynamic NFC Tags"/>
          <xsd:enumeration value="ST25 NFC / RFID Readers"/>
          <xsd:enumeration value="ST25 NFC / RFID Tags"/>
          <xsd:enumeration value="NSi_Test1 Subclass1"/>
          <xsd:enumeration value="Obsolete Products"/>
          <xsd:enumeration value="Partner Obsolete"/>
          <xsd:enumeration value="Combo HDC."/>
          <xsd:enumeration value="Motor Controller"/>
          <xsd:enumeration value="Preamplifier"/>
          <xsd:enumeration value="Read/Write Channel"/>
          <xsd:enumeration value="Baseband Modem SoC and DSP Cores"/>
          <xsd:enumeration value="Loongson"/>
          <xsd:enumeration value="Combo Motor Driver"/>
          <xsd:enumeration value="Stepper"/>
          <xsd:enumeration value="Stepper Motor Drive Modules"/>
          <xsd:enumeration value="Rad-Hard Comparators"/>
          <xsd:enumeration value="Digital Radio Tuners"/>
          <xsd:enumeration value="Low Noise Amplifiers"/>
          <xsd:enumeration value="Multi-standard Digital Radio"/>
          <xsd:enumeration value="Navigation Processors"/>
          <xsd:enumeration value="Others - Specific Functions"/>
          <xsd:enumeration value="RDS Decoder"/>
          <xsd:enumeration value="Body &amp; Convenience"/>
          <xsd:enumeration value="Powertrain for ICE"/>
          <xsd:enumeration value="DVD Optical Disc"/>
          <xsd:enumeration value="Energy Generation &amp; Distribution"/>
          <xsd:enumeration value="Factory Automation"/>
          <xsd:enumeration value="Cloud Connectivity"/>
          <xsd:enumeration value="IoT Connectivity"/>
          <xsd:enumeration value="Logic ICs - Temporary"/>
          <xsd:enumeration value="STM32 32-bit ARM Cortex MCUs"/>
          <xsd:enumeration value="Smart Phones, Tablets &amp; eReaders"/>
          <xsd:enumeration value="32-bit Application Processors"/>
          <xsd:enumeration value="High Voltage"/>
          <xsd:enumeration value="Low Current"/>
          <xsd:enumeration value="Medium Current"/>
          <xsd:enumeration value="Metal Can Package."/>
          <xsd:enumeration value="Deflection Processors"/>
          <xsd:enumeration value="East/West and Deflection Processors"/>
          <xsd:enumeration value="LCD Scaling Engines"/>
          <xsd:enumeration value="Peripheral Functions ICs for Television"/>
          <xsd:enumeration value="Switch Mode Power Supply (SMPS)"/>
          <xsd:enumeration value="DC-DC Point of Load Modules"/>
          <xsd:enumeration value="3.3V Supply"/>
          <xsd:enumeration value="5V Supply"/>
          <xsd:enumeration value="Tiger Range, 3V Supply"/>
          <xsd:enumeration value="Power Plug Adapters"/>
          <xsd:enumeration value="DSP System Memory"/>
          <xsd:enumeration value="Flash PSD"/>
          <xsd:enumeration value="OTP PSD"/>
          <xsd:enumeration value="IGBT Modules"/>
          <xsd:enumeration value="Smartcard ST19 Platform Ics"/>
          <xsd:enumeration value="ST19, SoC Solutions"/>
          <xsd:enumeration value="MotionBee Modules"/>
          <xsd:enumeration value="Webcam Sensors"/>
          <xsd:enumeration value="Development Boards from Partners"/>
          <xsd:enumeration value="Evaluation Boards from Partners"/>
          <xsd:enumeration value="Hardware Development Tools from Partners"/>
          <xsd:enumeration value="Software Development Tools from Partners"/>
          <xsd:enumeration value="Embedded Software from Partners"/>
          <xsd:enumeration value="Companion Devices from Partners"/>
          <xsd:enumeration value="Hardware Integrated Devices from Partners"/>
          <xsd:enumeration value="Design Services from Partners"/>
          <xsd:enumeration value="Engineering Services from Partners"/>
          <xsd:enumeration value="Global Services from Partners"/>
          <xsd:enumeration value="Training from Partners"/>
          <xsd:enumeration value="GNSS ICs"/>
          <xsd:enumeration value="GNSS Modules"/>
          <xsd:enumeration value="AC-DC Modules"/>
          <xsd:enumeration value="AC-DC Modules"/>
          <xsd:enumeration value="High Voltage Converters"/>
          <xsd:enumeration value="Load Sharing Controllers"/>
          <xsd:enumeration value="PFC Controllers"/>
          <xsd:enumeration value="PWM Controllers"/>
          <xsd:enumeration value="Resonant Controllers"/>
          <xsd:enumeration value="Synchronous Rectification Controllers"/>
          <xsd:enumeration value="Voltage and Current Controllers"/>
          <xsd:enumeration value="Battery Chargers"/>
          <xsd:enumeration value="Battery Fuel Gauge"/>
          <xsd:enumeration value="EnFilm: Thin-film batteries"/>
          <xsd:enumeration value="48 V Direct Power Conversion"/>
          <xsd:enumeration value="Boost Regulators"/>
          <xsd:enumeration value="Buck-Boost Regulators"/>
          <xsd:enumeration value="Buck Regulators"/>
          <xsd:enumeration value="DC-DC Converter Modules"/>
          <xsd:enumeration value="Multi-Output Controllers and Regulators"/>
          <xsd:enumeration value="Multi-phase Controllers"/>
          <xsd:enumeration value="Single-phase Controllers"/>
          <xsd:enumeration value="E-paper Drivers"/>
          <xsd:enumeration value="LCD/OLED Display PMICs"/>
          <xsd:enumeration value="LCD/OLED Display PSUs"/>
          <xsd:enumeration value="Plasma Drivers"/>
          <xsd:enumeration value="VFD/LED Front Panel Controllers"/>
          <xsd:enumeration value="GaN Drivers"/>
          <xsd:enumeration value="High Voltage GaN Converters"/>
          <xsd:enumeration value="Integrated Smart GaNs"/>
          <xsd:enumeration value="High Voltage Half Bridge Gate Drivers"/>
          <xsd:enumeration value="Multiple Channel Drivers"/>
          <xsd:enumeration value="Single Channel Drivers"/>
          <xsd:enumeration value="High-density Power Drivers"/>
          <xsd:enumeration value="E-fuses"/>
          <xsd:enumeration value="Power breakers and other Hot-swap ICs"/>
          <xsd:enumeration value="High and Low Side Switches"/>
          <xsd:enumeration value="High Side Switches"/>
          <xsd:enumeration value="Low Side Switches"/>
          <xsd:enumeration value="Boost Current Regulators for LED"/>
          <xsd:enumeration value="Buck Current Regulators for LED"/>
          <xsd:enumeration value="Flash LED supply"/>
          <xsd:enumeration value="LED Array Drivers"/>
          <xsd:enumeration value="LED Matrix Drivers"/>
          <xsd:enumeration value="Linear Current Regulators"/>
          <xsd:enumeration value="Offline LED Drivers"/>
          <xsd:enumeration value="Ballast Control ICs for Fluorescent Lamps"/>
          <xsd:enumeration value="Digital Power Control Drivers"/>
          <xsd:enumeration value="Low Dropout (LDO) Linear Regulators"/>
          <xsd:enumeration value="Standard Negative Voltage Regulator"/>
          <xsd:enumeration value="Standard Voltage Regulators"/>
          <xsd:enumeration value="Linear LNB supply ICs"/>
          <xsd:enumeration value="Switching LNB supply ICs"/>
          <xsd:enumeration value="Power Drivers"/>
          <xsd:enumeration value="Stepper Motor Controllers"/>
          <xsd:enumeration value="Cool bypass switches"/>
          <xsd:enumeration value="MPPT DC-DC converters"/>
          <xsd:enumeration value="Power Over Ethernet ICs"/>
          <xsd:enumeration value="Temperature, Voltage, Current Protection"/>
          <xsd:enumeration value="Voltage References"/>
          <xsd:enumeration value="Wireless Charger ICs"/>
          <xsd:enumeration value="ACEPACK 1 and 2"/>
          <xsd:enumeration value="ACEPACK DMT-32"/>
          <xsd:enumeration value="ACEPACK DRIVE"/>
          <xsd:enumeration value="3-phase inverter"/>
          <xsd:enumeration value="STPOWER IGBTs &gt;= 1200V"/>
          <xsd:enumeration value="STPOWER IGBTs 300-400V (clamped)"/>
          <xsd:enumeration value="STPOWER IGBTs 600-650V"/>
          <xsd:enumeration value="STPOWER IGBTs Bare die up to 1700V"/>
          <xsd:enumeration value="&gt; 1000V Transistors"/>
          <xsd:enumeration value="500V to 1000V Transistors"/>
          <xsd:enumeration value="&lt; 500V Transistors"/>
          <xsd:enumeration value="Darlingtons"/>
          <xsd:enumeration value="ESBTs"/>
          <xsd:enumeration value="STPOWER N-channel MOSFETs 12 V to 30 V"/>
          <xsd:enumeration value="STPOWER N-channel MOSFETs &gt; 30 V to 350 V"/>
          <xsd:enumeration value="STPOWER N-channel MOSFETs &gt; 350 V to 700 V"/>
          <xsd:enumeration value="STPOWER N-channel MOSFETs &gt; 700 V"/>
          <xsd:enumeration value="STPOWER P-channel MOSFETs -20 V to -500 V"/>
          <xsd:enumeration value="STPOWER GaN Transistors"/>
          <xsd:enumeration value="STPOWER SiC MOSFETs"/>
          <xsd:enumeration value="Automotive dataline ESD protection"/>
          <xsd:enumeration value="Automotive power-rail TVS protection"/>
          <xsd:enumeration value="Current limiters"/>
          <xsd:enumeration value="&gt; 1500W TVS"/>
          <xsd:enumeration value="1500W TVS"/>
          <xsd:enumeration value="400W TVS"/>
          <xsd:enumeration value="600W TVS"/>
          <xsd:enumeration value="Datalines: surge current &lt; 24A"/>
          <xsd:enumeration value="Power line protection: surge current &gt; 24 A"/>
          <xsd:enumeration value="Antenna Protection"/>
          <xsd:enumeration value="General Purpose ESD Protection"/>
          <xsd:enumeration value="High-speed port protection"/>
          <xsd:enumeration value="USB port protection"/>
          <xsd:enumeration value="Discrete surge suppressors"/>
          <xsd:enumeration value="Other telecom line protection"/>
          <xsd:enumeration value="SLIC protection"/>
          <xsd:enumeration value="xDSL line protection"/>
          <xsd:enumeration value="EMI filters and Application-Specific Integrated Products (ASIP)"/>
          <xsd:enumeration value="ESD Protection"/>
          <xsd:enumeration value="Thyristor surge suppressor (TSS)"/>
          <xsd:enumeration value="Transient Voltage Suppressors (TVS)"/>
          <xsd:enumeration value="RF Bipolar Transistors"/>
          <xsd:enumeration value="100/150V RF DMOS"/>
          <xsd:enumeration value="250/300V RF DMOS"/>
          <xsd:enumeration value="28V RF DMOS"/>
          <xsd:enumeration value="50V RF DMOS"/>
          <xsd:enumeration value="STPOWER RF DMOS Transistors"/>
          <xsd:enumeration value="13.6V RF LDMOS - HF to 2GHz"/>
          <xsd:enumeration value="28/32V RF LDMOS - HF to 1GHz"/>
          <xsd:enumeration value="28/32V RF LDMOS - HF to 4GHz"/>
          <xsd:enumeration value="7V RF LDMOS - HF to 2GHz"/>
          <xsd:enumeration value="Avionics &amp; Radar"/>
          <xsd:enumeration value="ISM &amp; Broadcast"/>
          <xsd:enumeration value="Mobile &amp; Wideband Comms"/>
          <xsd:enumeration value="RF LDMOS Avionics and Radar"/>
          <xsd:enumeration value="Telecom &amp; Satellite Comms"/>
          <xsd:enumeration value="Microprocessor  Supervisors"/>
          <xsd:enumeration value="On-Off Controllers"/>
          <xsd:enumeration value="Resets and Voltage Detectors"/>
          <xsd:enumeration value="Smart Reset ICs"/>
          <xsd:enumeration value="Voltage Protection ICs"/>
          <xsd:enumeration value="Watchdog Timers"/>
          <xsd:enumeration value="Authentication"/>
          <xsd:enumeration value="Data Encryption Engine SoCs"/>
          <xsd:enumeration value="Banking, ID &amp; Transport"/>
          <xsd:enumeration value="Identification"/>
          <xsd:enumeration value="Memory Card ICs, Phone Card"/>
          <xsd:enumeration value="Obsolete : ST19, Microcontrollers"/>
          <xsd:enumeration value="ST19, Contactless"/>
          <xsd:enumeration value="ST19, Crypto-Processors"/>
          <xsd:enumeration value="ST19, Trusted Platform Module"/>
          <xsd:enumeration value="ST21, Core Solutions"/>
          <xsd:enumeration value="ST21, Flash MCUs"/>
          <xsd:enumeration value="Secure Automotive"/>
          <xsd:enumeration value="ST23"/>
          <xsd:enumeration value="ST31 ARM SC000"/>
          <xsd:enumeration value="ST31 Contact-based Secure MCUs"/>
          <xsd:enumeration value="ST32 ARM Core"/>
          <xsd:enumeration value="ST33 ARM core"/>
          <xsd:enumeration value="Secure NFC"/>
          <xsd:enumeration value="Secure Wearable solutions"/>
          <xsd:enumeration value="SIM &amp; eSIM"/>
          <xsd:enumeration value="SiC Diodes"/>
          <xsd:enumeration value="Audio Identification Solutions"/>
          <xsd:enumeration value="Wired Connectivity Solutions"/>
          <xsd:enumeration value="Wireless Connectivity Solutions"/>
          <xsd:enumeration value="Graphical User Interface Solutions"/>
          <xsd:enumeration value="Touch Control Solutions"/>
          <xsd:enumeration value="Voice Control Solutions"/>
          <xsd:enumeration value="Automotive Lighting Solutions"/>
          <xsd:enumeration value="Industrial Lighting Solutions"/>
          <xsd:enumeration value="Automotive Motor Control Solutions"/>
          <xsd:enumeration value="Industrial Motor Control Solutions"/>
          <xsd:enumeration value="Automotive Power Management"/>
          <xsd:enumeration value="Industrial Power Management"/>
          <xsd:enumeration value="Automotive Safety &amp; Security Solutions"/>
          <xsd:enumeration value="Industrial Safety &amp; Security Solutions"/>
          <xsd:enumeration value="Condition Monitoring"/>
          <xsd:enumeration value="Electrical Sensing Solutions"/>
          <xsd:enumeration value="Environmental Sensor Solutions"/>
          <xsd:enumeration value="Image Sensing Solutions"/>
          <xsd:enumeration value="Motion Sensor Solutions"/>
          <xsd:enumeration value="Protection Solutions"/>
          <xsd:enumeration value="Signal Conditioning Solutions"/>
          <xsd:enumeration value="Defense Grade Audio ICs"/>
          <xsd:enumeration value="Defense Grade Comparators"/>
          <xsd:enumeration value="Defense Grade DC-DC Switching Converters"/>
          <xsd:enumeration value="Defense Grade Diodes and Rectifiers"/>
          <xsd:enumeration value="Defense Grade LED Drivers"/>
          <xsd:enumeration value="Defense Grade Low-side and High-side Drivers / Switches"/>
          <xsd:enumeration value="Defense Grade Microcontrollers"/>
          <xsd:enumeration value="Defense Grade Motor Drivers"/>
          <xsd:enumeration value="Defense Grade Op Amps"/>
          <xsd:enumeration value="Defense Grade Positioning ICs"/>
          <xsd:enumeration value="Defense Grade Power MOSFETs"/>
          <xsd:enumeration value="Defense Grade Voltage Regulators"/>
          <xsd:enumeration value="LEO Rad-Hard ICs"/>
          <xsd:enumeration value="Rad-Hard Data Converters"/>
          <xsd:enumeration value="Rad-Hard Operational Amplifiers and Comparators"/>
          <xsd:enumeration value="Rad-Hard Voltage References"/>
          <xsd:enumeration value="Rad-Hard ASIC Platforms"/>
          <xsd:enumeration value="Rad-Hard Bipolar Transistors"/>
          <xsd:enumeration value="Rad-Hard Diodes and Rectifiers"/>
          <xsd:enumeration value="Rad-Hard Power MOSFETs"/>
          <xsd:enumeration value="Rad-Hard LVDS"/>
          <xsd:enumeration value="Rad-Hard Logic ICs"/>
          <xsd:enumeration value="Rad-Hard Current Limiter"/>
          <xsd:enumeration value="Rad-Hard DC/DC Switching Regulators"/>
          <xsd:enumeration value="Rad-Hard Gate Drivers"/>
          <xsd:enumeration value="Rad-Hard Linear Voltage Regulators"/>
          <xsd:enumeration value="Rad-Hard PWM Controllers"/>
          <xsd:enumeration value="Engineering Services"/>
          <xsd:enumeration value="Product Evaluation Boards for Mobile Systems"/>
          <xsd:enumeration value="Trainings"/>
          <xsd:enumeration value="Analog Switch/Multiplexers"/>
          <xsd:enumeration value="Data/Signal Switches"/>
          <xsd:enumeration value="Power Load Switches"/>
          <xsd:enumeration value="Power switches with USB Charge Controller"/>
          <xsd:enumeration value="Ultrasound Pulser ICs and HV Multiplexers"/>
          <xsd:enumeration value="Logic-level gate ACS series"/>
          <xsd:enumeration value="Overvoltage protected ACST series"/>
          <xsd:enumeration value="Application specific ignitors"/>
          <xsd:enumeration value="Power controls/monitoring drivers"/>
          <xsd:enumeration value="High-temperature Thyristors (SCR)"/>
          <xsd:enumeration value="Logic-level gate Thyristors (SCR)"/>
          <xsd:enumeration value="Standard Thyristors (SCR)"/>
          <xsd:enumeration value="Automatic voltage switches"/>
          <xsd:enumeration value="Diacs"/>
          <xsd:enumeration value="High-temperature Triacs"/>
          <xsd:enumeration value="Standard and Snubberless Triacs"/>
          <xsd:enumeration value="TV Sound Processors"/>
          <xsd:enumeration value="Video Enhancement Processors"/>
          <xsd:enumeration value="Analog Audio Switches"/>
          <xsd:enumeration value="Analog Video Switches"/>
          <xsd:enumeration value="Digital TV Decoders and Network Processors"/>
          <xsd:enumeration value="Display Controllers"/>
          <xsd:enumeration value="Multi-function Controllers"/>
          <xsd:enumeration value="Multi-port Analog and Digital Controllers"/>
          <xsd:enumeration value="Single-port Analog Controllers"/>
          <xsd:enumeration value="DisplayPort Smart Converters"/>
          <xsd:enumeration value="LCD Gamma Correction ICs"/>
          <xsd:enumeration value="Vertical Boosters"/>
          <xsd:enumeration value="Touch Screen Controllers"/>
          <xsd:enumeration value="Digital TV Controllers"/>
          <xsd:enumeration value="Video Controllers"/>
          <xsd:enumeration value="Proprietary Sub-1 GHz Products"/>
          <xsd:enumeration value="Baluns"/>
          <xsd:enumeration value="Couplers"/>
          <xsd:enumeration value="Diplexers"/>
          <xsd:enumeration value="Filters"/>
          <xsd:enumeration value="RF Down-Converters"/>
          <xsd:enumeration value="RF Microwave"/>
          <xsd:enumeration value="RF PLL Synthesizers"/>
          <xsd:enumeration value="60 GHz Contactless Products"/>
          <xsd:enumeration value="Bluetooth Low Energy application processors"/>
          <xsd:enumeration value="Bluetooth Low Energy network co-processors"/>
          <xsd:enumeration value="Dedicated Short-Range Communications"/>
          <xsd:enumeration value="Ultra Wideband Products"/>
          <xsd:enumeration value="Wi-Fi Products"/>
          <xsd:enumeration value="Bluetooth Solutions"/>
          <xsd:enumeration value="FM Radio Solutions"/>
          <xsd:enumeration value="GPS Solutions"/>
          <xsd:enumeration value="WLAN Solutions"/>
          <xsd:enumeration value="Application Processors Power Management"/>
          <xsd:enumeration value="Cellular Systems Power Management"/>
          <xsd:enumeration value="General Power Management Components"/>
          <xsd:enumeration value="60-GHz Short-Range RF Transceivers"/>
          <xsd:enumeration value="802.15.4 Modules"/>
          <xsd:enumeration value="Bluetooth / Bluetooth Low Energy"/>
          <xsd:enumeration value="Bluetooth Modules"/>
          <xsd:enumeration value="RF Communication ICs"/>
          <xsd:enumeration value="Tracking Networks"/>
          <xsd:enumeration value="ZigBee ICs"/>
          <xsd:enumeration value="LTE-M and NB-IoT"/>
          <xsd:enumeration value="Sub-1 GHz"/>
          <xsd:enumeration value="Wi-Fi"/>
        </xsd:restriction>
      </xsd:simpleType>
    </xsd:element>
    <xsd:element name="Series" ma:index="10" nillable="true" ma:displayName="Series" ma:default="Not applicable" ma:description="PRMIS &quot;Series&quot; field for cross link with other platforms" ma:internalName="Series" ma:readOnly="false">
      <xsd:simpleType>
        <xsd:restriction base="dms:Text">
          <xsd:maxLength value="64"/>
        </xsd:restriction>
      </xsd:simpleType>
    </xsd:element>
    <xsd:element name="Lines0" ma:index="11" nillable="true" ma:displayName="Lines" ma:default="Not applicable" ma:description="PRMIS &quot;Lines&quot; field for cross reference with other platform" ma:internalName="Lines0" ma:readOnly="false">
      <xsd:simpleType>
        <xsd:restriction base="dms:Text">
          <xsd:maxLength value="255"/>
        </xsd:restriction>
      </xsd:simpleType>
    </xsd:element>
    <xsd:element name="Uploaded" ma:index="12" nillable="true" ma:displayName="Uploaded" ma:format="DateOnly" ma:internalName="Uploaded" ma:readOnly="false">
      <xsd:simpleType>
        <xsd:restriction base="dms:DateTime"/>
      </xsd:simpleType>
    </xsd:element>
    <xsd:element name="ReminderFlowCheck" ma:index="13" nillable="true" ma:displayName="ReminderFlowCheck" ma:default="1" ma:description="Indicates if the presentation is part of the reminder flow on Power Automate" ma:internalName="ReminderFlowCheck" ma:readOnly="false">
      <xsd:simpleType>
        <xsd:restriction base="dms:Boolean"/>
      </xsd:simpleType>
    </xsd:element>
    <xsd:element name="Ext_x002e__x0020_Flag" ma:index="14" ma:displayName="Ext. Flag" ma:default="TRUE" ma:description="Metadata used by the automation system to identify presentations to be copied in SalesForce" ma:format="Dropdown" ma:internalName="Ext_x002e__x0020_Flag">
      <xsd:simpleType>
        <xsd:restriction base="dms:Choice">
          <xsd:enumeration value="TRUE"/>
          <xsd:enumeration value="UNPUBLISH"/>
          <xsd:enumeration value="FALSE"/>
        </xsd:restriction>
      </xsd:simpleType>
    </xsd:element>
    <xsd:element name="Classification" ma:index="15" ma:displayName="Classification" ma:description="Classification of the document" ma:format="Dropdown" ma:internalName="Classification">
      <xsd:simpleType>
        <xsd:restriction base="dms:Choice">
          <xsd:enumeration value="Public"/>
          <xsd:enumeration value="ST RESTRICTED"/>
        </xsd:restriction>
      </xsd:simpleType>
    </xsd:element>
    <xsd:element name="MediaServiceMetadata" ma:index="19" nillable="true" ma:displayName="MediaServiceMetadata" ma:hidden="true" ma:internalName="MediaServiceMetadata" ma:readOnly="true">
      <xsd:simpleType>
        <xsd:restriction base="dms:Note"/>
      </xsd:simpleType>
    </xsd:element>
    <xsd:element name="MediaServiceFastMetadata" ma:index="20" nillable="true" ma:displayName="MediaServiceFastMetadata" ma:hidden="true" ma:internalName="MediaServiceFastMetadata" ma:readOnly="true">
      <xsd:simpleType>
        <xsd:restriction base="dms:Note"/>
      </xsd:simpleType>
    </xsd:element>
    <xsd:element name="MediaServiceAutoTags" ma:index="23" nillable="true" ma:displayName="Tags" ma:hidden="true" ma:internalName="MediaServiceAutoTags" ma:readOnly="true">
      <xsd:simpleType>
        <xsd:restriction base="dms:Text"/>
      </xsd:simpleType>
    </xsd:element>
    <xsd:element name="MediaServiceOCR" ma:index="24" nillable="true" ma:displayName="Extracted Text" ma:hidden="true" ma:internalName="MediaServiceOCR" ma:readOnly="true">
      <xsd:simpleType>
        <xsd:restriction base="dms:Note"/>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Acrolinx_x0020_score" ma:index="32" nillable="true" ma:displayName="Acrolinx score" ma:description="Acrolinx score" ma:internalName="Acrolinx_x0020_score">
      <xsd:simpleType>
        <xsd:restriction base="dms:Text">
          <xsd:maxLength value="10"/>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Dateandtime" ma:index="34" nillable="true" ma:displayName="Date and time" ma:format="DateOnly" ma:internalName="Dateandtime">
      <xsd:simpleType>
        <xsd:restriction base="dms:DateTime"/>
      </xsd:simpleType>
    </xsd:element>
    <xsd:element name="QATest" ma:index="35" nillable="true" ma:displayName="QATest" ma:default="0" ma:description="Yes - Available for QA Test&#10;No - Not Available for QA Test" ma:format="Dropdown" ma:internalName="QATes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23368d9-fafd-42d0-9420-40e410d76508" elementFormDefault="qualified">
    <xsd:import namespace="http://schemas.microsoft.com/office/2006/documentManagement/types"/>
    <xsd:import namespace="http://schemas.microsoft.com/office/infopath/2007/PartnerControls"/>
    <xsd:element name="SharedWithUsers" ma:index="21"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f6568cbc-d4df-40ed-8a46-a64b7320c486">EN</Language>
    <Class0 xmlns="f6568cbc-d4df-40ed-8a46-a64b7320c486">Protections and EMI filters</Class0>
    <STorganization xmlns="f6568cbc-d4df-40ed-8a46-a64b7320c486">Discrete &amp; Filter Division</STorganization>
    <ReminderFlowCheck xmlns="f6568cbc-d4df-40ed-8a46-a64b7320c486">true</ReminderFlowCheck>
    <Document_x0020_date xmlns="f6568cbc-d4df-40ed-8a46-a64b7320c486">2023-11-27T23:00:00+00:00</Document_x0020_date>
    <Product_x0020_Family xmlns="f6568cbc-d4df-40ed-8a46-a64b7320c486">Protections and EMI filters</Product_x0020_Family>
    <Uploaded xmlns="f6568cbc-d4df-40ed-8a46-a64b7320c486" xsi:nil="true"/>
    <Sub_x002d_Class xmlns="f6568cbc-d4df-40ed-8a46-a64b7320c486">N.A.</Sub_x002d_Class>
    <Class xmlns="f6568cbc-d4df-40ed-8a46-a64b7320c486">Products</Class>
    <Lines0 xmlns="f6568cbc-d4df-40ed-8a46-a64b7320c486">Not applicable</Lines0>
    <Contact xmlns="f6568cbc-d4df-40ed-8a46-a64b7320c486">
      <UserInfo>
        <DisplayName>Richard RENARD</DisplayName>
        <AccountId>20</AccountId>
        <AccountType/>
      </UserInfo>
    </Contact>
    <Series xmlns="f6568cbc-d4df-40ed-8a46-a64b7320c486">Not applicable</Series>
    <Classification xmlns="f6568cbc-d4df-40ed-8a46-a64b7320c486">Public</Classification>
    <Ext_x002e__x0020_Flag xmlns="f6568cbc-d4df-40ed-8a46-a64b7320c486">TRUE</Ext_x002e__x0020_Flag>
    <SharedWithUsers xmlns="923368d9-fafd-42d0-9420-40e410d76508">
      <UserInfo>
        <DisplayName>James BOU</DisplayName>
        <AccountId>3141</AccountId>
        <AccountType/>
      </UserInfo>
    </SharedWithUsers>
    <Acrolinx_x0020_score xmlns="f6568cbc-d4df-40ed-8a46-a64b7320c486">75</Acrolinx_x0020_score>
    <Dateandtime xmlns="f6568cbc-d4df-40ed-8a46-a64b7320c486" xsi:nil="true"/>
    <QATest xmlns="f6568cbc-d4df-40ed-8a46-a64b7320c486">false</QATest>
  </documentManagement>
</p:properties>
</file>

<file path=customXml/itemProps1.xml><?xml version="1.0" encoding="utf-8"?>
<ds:datastoreItem xmlns:ds="http://schemas.openxmlformats.org/officeDocument/2006/customXml" ds:itemID="{B9C0A1E4-D7FE-4A46-8AC1-32E08E1FBD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568cbc-d4df-40ed-8a46-a64b7320c486"/>
    <ds:schemaRef ds:uri="923368d9-fafd-42d0-9420-40e410d76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96EF55-315B-4492-B764-01F013E488A1}">
  <ds:schemaRefs>
    <ds:schemaRef ds:uri="http://schemas.microsoft.com/sharepoint/v3/contenttype/forms"/>
  </ds:schemaRefs>
</ds:datastoreItem>
</file>

<file path=customXml/itemProps3.xml><?xml version="1.0" encoding="utf-8"?>
<ds:datastoreItem xmlns:ds="http://schemas.openxmlformats.org/officeDocument/2006/customXml" ds:itemID="{035860E1-69D5-4E74-884D-9FA623A0A3A9}">
  <ds:schemaRefs>
    <ds:schemaRef ds:uri="923368d9-fafd-42d0-9420-40e410d76508"/>
    <ds:schemaRef ds:uri="http://schemas.microsoft.com/office/2006/documentManagement/types"/>
    <ds:schemaRef ds:uri="http://schemas.microsoft.com/office/infopath/2007/PartnerControls"/>
    <ds:schemaRef ds:uri="http://purl.org/dc/terms/"/>
    <ds:schemaRef ds:uri="http://purl.org/dc/elements/1.1/"/>
    <ds:schemaRef ds:uri="http://schemas.microsoft.com/office/2006/metadata/properties"/>
    <ds:schemaRef ds:uri="f6568cbc-d4df-40ed-8a46-a64b7320c486"/>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ST_Template_[16-9]</Template>
  <TotalTime>534</TotalTime>
  <Words>464</Words>
  <Application>Microsoft Office PowerPoint</Application>
  <PresentationFormat>Widescreen</PresentationFormat>
  <Paragraphs>62</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Myriad Pro</vt:lpstr>
      <vt:lpstr>Segoe UI</vt:lpstr>
      <vt:lpstr>ST PowerPoint Template 16x9</vt:lpstr>
      <vt:lpstr>Integrated Passive Devices (IPD) for RF applications  STM32WBA companion chip</vt:lpstr>
      <vt:lpstr>Tuned for high RF integration</vt:lpstr>
      <vt:lpstr>MLPF-WB-04D3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passive devices (IPD) for RF applications</dc:title>
  <dc:creator>Michael MILLER</dc:creator>
  <cp:keywords>STMicroelectronics;Template v1.14</cp:keywords>
  <cp:lastModifiedBy>Mohamed SAADNA</cp:lastModifiedBy>
  <cp:revision>144</cp:revision>
  <dcterms:created xsi:type="dcterms:W3CDTF">2020-05-26T13:34:07Z</dcterms:created>
  <dcterms:modified xsi:type="dcterms:W3CDTF">2024-08-20T16:08:13Z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0x0101006B85431E8057C24AAC10B2E3082091A7</vt:lpwstr>
  </property>
  <property fmtid="{D5CDD505-2E9C-101B-9397-08002B2CF9AE}" pid="3" name="TaxKeyword">
    <vt:lpwstr/>
  </property>
  <property fmtid="{D5CDD505-2E9C-101B-9397-08002B2CF9AE}" pid="4" name="_dlc_policyId">
    <vt:lpwstr>0x0101002CD26512E226DC44BE8078132D0509C50082BBB4DA58DB4442A1AF0D6231DEE26F|1243667704</vt:lpwstr>
  </property>
  <property fmtid="{D5CDD505-2E9C-101B-9397-08002B2CF9AE}" pid="5" name="TaxCatchAll">
    <vt:lpwstr>4447;#april 2013</vt:lpwstr>
  </property>
  <property fmtid="{D5CDD505-2E9C-101B-9397-08002B2CF9AE}" pid="6" name="TaxKeywordTaxHTField">
    <vt:lpwstr>april 2013|730d6e7e-a5af-4257-8979-1f9a13fcafdb</vt:lpwstr>
  </property>
  <property fmtid="{D5CDD505-2E9C-101B-9397-08002B2CF9AE}" pid="7" name="ItemRetentionFormula">
    <vt:lpwstr>&lt;formula id="Microsoft.Office.RecordsManagement.PolicyFeatures.Expiration.Formula.BuiltIn"&gt;&lt;number&gt;3&lt;/number&gt;&lt;property&gt;DSDocumentDate&lt;/property&gt;&lt;propertyId&gt;281077f4-e234-47f0-aafc-cdc6628d598e&lt;/propertyId&gt;&lt;period&gt;months&lt;/period&gt;&lt;/formula&gt;</vt:lpwstr>
  </property>
  <property fmtid="{D5CDD505-2E9C-101B-9397-08002B2CF9AE}" pid="8" name="DSOrganization">
    <vt:lpwstr/>
  </property>
  <property fmtid="{D5CDD505-2E9C-101B-9397-08002B2CF9AE}" pid="9" name="ST Organization">
    <vt:lpwstr>213;#Corporate External Communication|d56e3934-ef99-4c87-917c-9bec4b0cde5e</vt:lpwstr>
  </property>
  <property fmtid="{D5CDD505-2E9C-101B-9397-08002B2CF9AE}" pid="10" name="DSTopic">
    <vt:lpwstr>1;#Market and Sales|693342bb-00da-419d-b0b9-da33f8e52875</vt:lpwstr>
  </property>
  <property fmtid="{D5CDD505-2E9C-101B-9397-08002B2CF9AE}" pid="11" name="DSDocumentType">
    <vt:lpwstr>6;#Company presentation|154391fe-ed6b-41e9-a373-c894292324a9</vt:lpwstr>
  </property>
  <property fmtid="{D5CDD505-2E9C-101B-9397-08002B2CF9AE}" pid="12" name="_dlc_DocIdItemGuid">
    <vt:lpwstr>d8a0ea3e-047f-4e02-b6a8-f421383ea12b</vt:lpwstr>
  </property>
  <property fmtid="{D5CDD505-2E9C-101B-9397-08002B2CF9AE}" pid="13" name="Sub Topic">
    <vt:lpwstr/>
  </property>
  <property fmtid="{D5CDD505-2E9C-101B-9397-08002B2CF9AE}" pid="14" name="Topics">
    <vt:lpwstr>10967;#Communications|ade3b626-90ec-4a55-afa8-3dce1f1a774f</vt:lpwstr>
  </property>
  <property fmtid="{D5CDD505-2E9C-101B-9397-08002B2CF9AE}" pid="15" name="ST Location">
    <vt:lpwstr/>
  </property>
  <property fmtid="{D5CDD505-2E9C-101B-9397-08002B2CF9AE}" pid="16" name="DSTopicTree">
    <vt:lpwstr>2;#Sales|3b7c0103-2c3a-40c3-8d68-0c2087d4d37c</vt:lpwstr>
  </property>
  <property fmtid="{D5CDD505-2E9C-101B-9397-08002B2CF9AE}" pid="17" name="MSIP_Label_cf8c7287-838c-46dd-b281-b1140229e67a_SiteId">
    <vt:lpwstr>75e027c9-20d5-47d5-b82f-77d7cd041e8f</vt:lpwstr>
  </property>
  <property fmtid="{D5CDD505-2E9C-101B-9397-08002B2CF9AE}" pid="18" name="MSIP_Label_cf8c7287-838c-46dd-b281-b1140229e67a_ContentBits">
    <vt:lpwstr>0</vt:lpwstr>
  </property>
  <property fmtid="{D5CDD505-2E9C-101B-9397-08002B2CF9AE}" pid="19" name="MSIP_Label_cf8c7287-838c-46dd-b281-b1140229e67a_Method">
    <vt:lpwstr>Privileged</vt:lpwstr>
  </property>
  <property fmtid="{D5CDD505-2E9C-101B-9397-08002B2CF9AE}" pid="20" name="MSIP_Label_cf8c7287-838c-46dd-b281-b1140229e67a_Name">
    <vt:lpwstr>cf8c7287-838c-46dd-b281-b1140229e67a</vt:lpwstr>
  </property>
  <property fmtid="{D5CDD505-2E9C-101B-9397-08002B2CF9AE}" pid="21" name="MSIP_Label_cf8c7287-838c-46dd-b281-b1140229e67a_Enabled">
    <vt:lpwstr>true</vt:lpwstr>
  </property>
  <property fmtid="{D5CDD505-2E9C-101B-9397-08002B2CF9AE}" pid="22" name="MSIP_Label_cf8c7287-838c-46dd-b281-b1140229e67a_SetDate">
    <vt:lpwstr>2021-12-09T08:18:39Z</vt:lpwstr>
  </property>
  <property fmtid="{D5CDD505-2E9C-101B-9397-08002B2CF9AE}" pid="23" name="MSIP_Label_cf8c7287-838c-46dd-b281-b1140229e67a_ActionId">
    <vt:lpwstr>2c7d1706-e753-4c7c-bffe-aa5013d32f2f</vt:lpwstr>
  </property>
</Properties>
</file>