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4"/>
  </p:sldMasterIdLst>
  <p:notesMasterIdLst>
    <p:notesMasterId r:id="rId9"/>
  </p:notesMasterIdLst>
  <p:sldIdLst>
    <p:sldId id="2557" r:id="rId5"/>
    <p:sldId id="2558" r:id="rId6"/>
    <p:sldId id="2559" r:id="rId7"/>
    <p:sldId id="25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F9E"/>
    <a:srgbClr val="6E6A65"/>
    <a:srgbClr val="204F83"/>
    <a:srgbClr val="7DC8FD"/>
    <a:srgbClr val="004893"/>
    <a:srgbClr val="F5F5F5"/>
    <a:srgbClr val="F2F2F1"/>
    <a:srgbClr val="EBEBEB"/>
    <a:srgbClr val="E9E9E9"/>
    <a:srgbClr val="ED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DE7E7-7254-4EFD-AB1A-D920ABBE3E0A}" v="7" dt="2022-03-28T04:08:02.380"/>
    <p1510:client id="{86225823-7EFC-42DE-91C1-A936FDE31C1A}" v="23" dt="2022-03-28T02:35:36.3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6"/>
    <p:restoredTop sz="94214"/>
  </p:normalViewPr>
  <p:slideViewPr>
    <p:cSldViewPr snapToGrid="0" snapToObjects="1">
      <p:cViewPr varScale="1">
        <p:scale>
          <a:sx n="62" d="100"/>
          <a:sy n="62" d="100"/>
        </p:scale>
        <p:origin x="868" y="56"/>
      </p:cViewPr>
      <p:guideLst>
        <p:guide orient="horz" pos="1392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https://kemet-my.sharepoint.com/personal/patrikkalbermatten_kemet_com/Documents/BG%20MSA/Product%20Families/Sensors/Current%20Sensors/Product%20Brief/PB%20C%20CT-0810%20Graph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27664983148161"/>
          <c:y val="0.18274605110502493"/>
          <c:w val="0.76791262475398847"/>
          <c:h val="0.676604283160257"/>
        </c:manualLayout>
      </c:layout>
      <c:scatterChart>
        <c:scatterStyle val="smoothMarker"/>
        <c:varyColors val="0"/>
        <c:ser>
          <c:idx val="2"/>
          <c:order val="0"/>
          <c:tx>
            <c:strRef>
              <c:f>Graph!$I$4</c:f>
              <c:strCache>
                <c:ptCount val="1"/>
                <c:pt idx="0">
                  <c:v>1,000 Ω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Graph!$H$5:$H$24</c:f>
              <c:numCache>
                <c:formatCode>General</c:formatCode>
                <c:ptCount val="20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10</c:v>
                </c:pt>
                <c:pt idx="10">
                  <c:v>15</c:v>
                </c:pt>
                <c:pt idx="11">
                  <c:v>20</c:v>
                </c:pt>
                <c:pt idx="12">
                  <c:v>25</c:v>
                </c:pt>
                <c:pt idx="13">
                  <c:v>30</c:v>
                </c:pt>
                <c:pt idx="14">
                  <c:v>35</c:v>
                </c:pt>
                <c:pt idx="15">
                  <c:v>40</c:v>
                </c:pt>
                <c:pt idx="16">
                  <c:v>45</c:v>
                </c:pt>
                <c:pt idx="17">
                  <c:v>50</c:v>
                </c:pt>
                <c:pt idx="18">
                  <c:v>55</c:v>
                </c:pt>
                <c:pt idx="19">
                  <c:v>60</c:v>
                </c:pt>
              </c:numCache>
            </c:numRef>
          </c:xVal>
          <c:yVal>
            <c:numRef>
              <c:f>Graph!$I$5:$I$24</c:f>
              <c:numCache>
                <c:formatCode>General</c:formatCode>
                <c:ptCount val="20"/>
                <c:pt idx="0">
                  <c:v>3.343</c:v>
                </c:pt>
                <c:pt idx="1">
                  <c:v>6.4029999999999996</c:v>
                </c:pt>
                <c:pt idx="2">
                  <c:v>16.567</c:v>
                </c:pt>
                <c:pt idx="3">
                  <c:v>33.094999999999999</c:v>
                </c:pt>
                <c:pt idx="4">
                  <c:v>66.231200000000001</c:v>
                </c:pt>
                <c:pt idx="5">
                  <c:v>165.78</c:v>
                </c:pt>
                <c:pt idx="6">
                  <c:v>329.86600000000004</c:v>
                </c:pt>
                <c:pt idx="7">
                  <c:v>659.67139999999995</c:v>
                </c:pt>
                <c:pt idx="8">
                  <c:v>1649.633</c:v>
                </c:pt>
                <c:pt idx="9">
                  <c:v>3279.7730000000001</c:v>
                </c:pt>
                <c:pt idx="10">
                  <c:v>4880.8249999999998</c:v>
                </c:pt>
                <c:pt idx="11">
                  <c:v>6153.93</c:v>
                </c:pt>
                <c:pt idx="12">
                  <c:v>6330.0739999999996</c:v>
                </c:pt>
                <c:pt idx="13">
                  <c:v>6315.6310000000003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73-4A85-8584-5AEC6EECE6C7}"/>
            </c:ext>
          </c:extLst>
        </c:ser>
        <c:ser>
          <c:idx val="0"/>
          <c:order val="1"/>
          <c:tx>
            <c:strRef>
              <c:f>Graph!$J$4</c:f>
              <c:strCache>
                <c:ptCount val="1"/>
                <c:pt idx="0">
                  <c:v>100 Ω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Graph!$H$5:$H$24</c:f>
              <c:numCache>
                <c:formatCode>General</c:formatCode>
                <c:ptCount val="20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10</c:v>
                </c:pt>
                <c:pt idx="10">
                  <c:v>15</c:v>
                </c:pt>
                <c:pt idx="11">
                  <c:v>20</c:v>
                </c:pt>
                <c:pt idx="12">
                  <c:v>25</c:v>
                </c:pt>
                <c:pt idx="13">
                  <c:v>30</c:v>
                </c:pt>
                <c:pt idx="14">
                  <c:v>35</c:v>
                </c:pt>
                <c:pt idx="15">
                  <c:v>40</c:v>
                </c:pt>
                <c:pt idx="16">
                  <c:v>45</c:v>
                </c:pt>
                <c:pt idx="17">
                  <c:v>50</c:v>
                </c:pt>
                <c:pt idx="18">
                  <c:v>55</c:v>
                </c:pt>
                <c:pt idx="19">
                  <c:v>60</c:v>
                </c:pt>
              </c:numCache>
            </c:numRef>
          </c:xVal>
          <c:yVal>
            <c:numRef>
              <c:f>Graph!$J$5:$J$24</c:f>
              <c:numCache>
                <c:formatCode>General</c:formatCode>
                <c:ptCount val="20"/>
                <c:pt idx="0">
                  <c:v>0.33300000000000002</c:v>
                </c:pt>
                <c:pt idx="1">
                  <c:v>0.69189999999999996</c:v>
                </c:pt>
                <c:pt idx="2">
                  <c:v>1.722</c:v>
                </c:pt>
                <c:pt idx="3">
                  <c:v>3.343</c:v>
                </c:pt>
                <c:pt idx="4">
                  <c:v>6.6823999999999995</c:v>
                </c:pt>
                <c:pt idx="5">
                  <c:v>16.667999999999999</c:v>
                </c:pt>
                <c:pt idx="6">
                  <c:v>33.269399999999997</c:v>
                </c:pt>
                <c:pt idx="7">
                  <c:v>66.670100000000005</c:v>
                </c:pt>
                <c:pt idx="8">
                  <c:v>167.02370000000002</c:v>
                </c:pt>
                <c:pt idx="9">
                  <c:v>332.52230000000003</c:v>
                </c:pt>
                <c:pt idx="10">
                  <c:v>498.435</c:v>
                </c:pt>
                <c:pt idx="11">
                  <c:v>663.99419999999998</c:v>
                </c:pt>
                <c:pt idx="12">
                  <c:v>829.59379999999999</c:v>
                </c:pt>
                <c:pt idx="13">
                  <c:v>994.35509999999999</c:v>
                </c:pt>
                <c:pt idx="14">
                  <c:v>1157.662</c:v>
                </c:pt>
                <c:pt idx="15">
                  <c:v>1325.9279999999999</c:v>
                </c:pt>
                <c:pt idx="16">
                  <c:v>1486.2149999999999</c:v>
                </c:pt>
                <c:pt idx="17">
                  <c:v>1628.3220000000001</c:v>
                </c:pt>
                <c:pt idx="18">
                  <c:v>1720.9390000000001</c:v>
                </c:pt>
                <c:pt idx="19">
                  <c:v>1797.396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C73-4A85-8584-5AEC6EECE6C7}"/>
            </c:ext>
          </c:extLst>
        </c:ser>
        <c:ser>
          <c:idx val="1"/>
          <c:order val="2"/>
          <c:tx>
            <c:strRef>
              <c:f>Graph!$K$4</c:f>
              <c:strCache>
                <c:ptCount val="1"/>
                <c:pt idx="0">
                  <c:v>50 Ω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Graph!$H$5:$H$24</c:f>
              <c:numCache>
                <c:formatCode>General</c:formatCode>
                <c:ptCount val="20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10</c:v>
                </c:pt>
                <c:pt idx="10">
                  <c:v>15</c:v>
                </c:pt>
                <c:pt idx="11">
                  <c:v>20</c:v>
                </c:pt>
                <c:pt idx="12">
                  <c:v>25</c:v>
                </c:pt>
                <c:pt idx="13">
                  <c:v>30</c:v>
                </c:pt>
                <c:pt idx="14">
                  <c:v>35</c:v>
                </c:pt>
                <c:pt idx="15">
                  <c:v>40</c:v>
                </c:pt>
                <c:pt idx="16">
                  <c:v>45</c:v>
                </c:pt>
                <c:pt idx="17">
                  <c:v>50</c:v>
                </c:pt>
                <c:pt idx="18">
                  <c:v>55</c:v>
                </c:pt>
                <c:pt idx="19">
                  <c:v>60</c:v>
                </c:pt>
              </c:numCache>
            </c:numRef>
          </c:xVal>
          <c:yVal>
            <c:numRef>
              <c:f>Graph!$K$5:$K$24</c:f>
              <c:numCache>
                <c:formatCode>General</c:formatCode>
                <c:ptCount val="20"/>
                <c:pt idx="0">
                  <c:v>0.22</c:v>
                </c:pt>
                <c:pt idx="1">
                  <c:v>0.33</c:v>
                </c:pt>
                <c:pt idx="2">
                  <c:v>0.85599999999999998</c:v>
                </c:pt>
                <c:pt idx="3">
                  <c:v>1.718</c:v>
                </c:pt>
                <c:pt idx="4">
                  <c:v>3.3359200000000002</c:v>
                </c:pt>
                <c:pt idx="5">
                  <c:v>8.3469999999999995</c:v>
                </c:pt>
                <c:pt idx="6">
                  <c:v>16.664999999999999</c:v>
                </c:pt>
                <c:pt idx="7">
                  <c:v>33.350200000000001</c:v>
                </c:pt>
                <c:pt idx="8">
                  <c:v>83.375500000000002</c:v>
                </c:pt>
                <c:pt idx="9">
                  <c:v>166.73080000000002</c:v>
                </c:pt>
                <c:pt idx="10">
                  <c:v>249.672</c:v>
                </c:pt>
                <c:pt idx="11">
                  <c:v>332.59300000000002</c:v>
                </c:pt>
                <c:pt idx="12">
                  <c:v>415.24130000000002</c:v>
                </c:pt>
                <c:pt idx="13">
                  <c:v>497.68759999999997</c:v>
                </c:pt>
                <c:pt idx="14">
                  <c:v>579.87130000000002</c:v>
                </c:pt>
                <c:pt idx="15">
                  <c:v>662.7115</c:v>
                </c:pt>
                <c:pt idx="16">
                  <c:v>744.04679999999996</c:v>
                </c:pt>
                <c:pt idx="17">
                  <c:v>823.65499999999997</c:v>
                </c:pt>
                <c:pt idx="18">
                  <c:v>886.1336</c:v>
                </c:pt>
                <c:pt idx="19">
                  <c:v>937.98700000000008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C73-4A85-8584-5AEC6EECE6C7}"/>
            </c:ext>
          </c:extLst>
        </c:ser>
        <c:ser>
          <c:idx val="3"/>
          <c:order val="3"/>
          <c:tx>
            <c:strRef>
              <c:f>Graph!$L$4</c:f>
              <c:strCache>
                <c:ptCount val="1"/>
                <c:pt idx="0">
                  <c:v>10 Ω</c:v>
                </c:pt>
              </c:strCache>
            </c:strRef>
          </c:tx>
          <c:spPr>
            <a:ln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xVal>
            <c:numRef>
              <c:f>Graph!$H$5:$H$24</c:f>
              <c:numCache>
                <c:formatCode>General</c:formatCode>
                <c:ptCount val="20"/>
                <c:pt idx="0">
                  <c:v>0.01</c:v>
                </c:pt>
                <c:pt idx="1">
                  <c:v>0.02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5</c:v>
                </c:pt>
                <c:pt idx="9">
                  <c:v>10</c:v>
                </c:pt>
                <c:pt idx="10">
                  <c:v>15</c:v>
                </c:pt>
                <c:pt idx="11">
                  <c:v>20</c:v>
                </c:pt>
                <c:pt idx="12">
                  <c:v>25</c:v>
                </c:pt>
                <c:pt idx="13">
                  <c:v>30</c:v>
                </c:pt>
                <c:pt idx="14">
                  <c:v>35</c:v>
                </c:pt>
                <c:pt idx="15">
                  <c:v>40</c:v>
                </c:pt>
                <c:pt idx="16">
                  <c:v>45</c:v>
                </c:pt>
                <c:pt idx="17">
                  <c:v>50</c:v>
                </c:pt>
                <c:pt idx="18">
                  <c:v>55</c:v>
                </c:pt>
                <c:pt idx="19">
                  <c:v>60</c:v>
                </c:pt>
              </c:numCache>
            </c:numRef>
          </c:xVal>
          <c:yVal>
            <c:numRef>
              <c:f>Graph!$L$5:$L$24</c:f>
              <c:numCache>
                <c:formatCode>General</c:formatCode>
                <c:ptCount val="20"/>
                <c:pt idx="0">
                  <c:v>0.15329999999999999</c:v>
                </c:pt>
                <c:pt idx="1">
                  <c:v>0.16</c:v>
                </c:pt>
                <c:pt idx="2">
                  <c:v>0.20300000000000001</c:v>
                </c:pt>
                <c:pt idx="3">
                  <c:v>0.33200000000000002</c:v>
                </c:pt>
                <c:pt idx="4">
                  <c:v>0.70960000000000001</c:v>
                </c:pt>
                <c:pt idx="5">
                  <c:v>1.7224999999999999</c:v>
                </c:pt>
                <c:pt idx="6">
                  <c:v>3.3809999999999998</c:v>
                </c:pt>
                <c:pt idx="7">
                  <c:v>6.7220000000000004</c:v>
                </c:pt>
                <c:pt idx="8">
                  <c:v>16.766999999999999</c:v>
                </c:pt>
                <c:pt idx="9">
                  <c:v>33.51</c:v>
                </c:pt>
                <c:pt idx="10">
                  <c:v>50.207999999999998</c:v>
                </c:pt>
                <c:pt idx="11">
                  <c:v>66.882999999999996</c:v>
                </c:pt>
                <c:pt idx="12">
                  <c:v>83.616</c:v>
                </c:pt>
                <c:pt idx="13">
                  <c:v>100.259</c:v>
                </c:pt>
                <c:pt idx="14">
                  <c:v>116.95</c:v>
                </c:pt>
                <c:pt idx="15">
                  <c:v>133.91</c:v>
                </c:pt>
                <c:pt idx="16">
                  <c:v>150.44999999999999</c:v>
                </c:pt>
                <c:pt idx="17">
                  <c:v>166.79</c:v>
                </c:pt>
                <c:pt idx="18">
                  <c:v>182.84</c:v>
                </c:pt>
                <c:pt idx="19">
                  <c:v>194.92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C73-4A85-8584-5AEC6EECE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075640"/>
        <c:axId val="1"/>
        <c:extLst/>
      </c:scatterChart>
      <c:valAx>
        <c:axId val="482075640"/>
        <c:scaling>
          <c:logBase val="10"/>
          <c:orientation val="minMax"/>
          <c:min val="1.0000000000000002E-2"/>
        </c:scaling>
        <c:delete val="0"/>
        <c:axPos val="b"/>
        <c:majorGridlines>
          <c:spPr>
            <a:ln w="12700">
              <a:solidFill>
                <a:srgbClr val="E7E6E6">
                  <a:lumMod val="75000"/>
                </a:srgbClr>
              </a:solidFill>
              <a:prstDash val="solid"/>
            </a:ln>
          </c:spPr>
        </c:majorGridlines>
        <c:minorGridlines>
          <c:spPr>
            <a:ln w="6350">
              <a:solidFill>
                <a:srgbClr val="E7E6E6">
                  <a:lumMod val="90000"/>
                </a:srgbClr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lang="ja-JP" sz="1200" b="0">
                    <a:solidFill>
                      <a:srgbClr val="7B7B7B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defRPr>
                </a:pPr>
                <a:r>
                  <a:rPr lang="en-US" b="0">
                    <a:solidFill>
                      <a:srgbClr val="7B7B7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Primary Current (A)</a:t>
                </a:r>
              </a:p>
            </c:rich>
          </c:tx>
          <c:layout>
            <c:manualLayout>
              <c:xMode val="edge"/>
              <c:yMode val="edge"/>
              <c:x val="0.39365883501061438"/>
              <c:y val="0.9365751835368403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lang="ja-JP" sz="1050" b="0" i="0" u="none" strike="noStrike" baseline="0">
                <a:solidFill>
                  <a:srgbClr val="7B7B7B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"/>
        <c:crossesAt val="0.1"/>
        <c:crossBetween val="midCat"/>
      </c:valAx>
      <c:valAx>
        <c:axId val="1"/>
        <c:scaling>
          <c:logBase val="10"/>
          <c:orientation val="minMax"/>
        </c:scaling>
        <c:delete val="0"/>
        <c:axPos val="l"/>
        <c:majorGridlines>
          <c:spPr>
            <a:ln w="15875">
              <a:solidFill>
                <a:srgbClr val="E7E6E6">
                  <a:lumMod val="75000"/>
                </a:srgbClr>
              </a:solidFill>
              <a:prstDash val="solid"/>
            </a:ln>
          </c:spPr>
        </c:majorGridlines>
        <c:minorGridlines>
          <c:spPr>
            <a:ln w="6350">
              <a:solidFill>
                <a:srgbClr val="E7E6E6">
                  <a:lumMod val="90000"/>
                </a:srgbClr>
              </a:solidFill>
              <a:prstDash val="solid"/>
            </a:ln>
          </c:spPr>
        </c:minorGridlines>
        <c:title>
          <c:tx>
            <c:strRef>
              <c:f>'https://kemet-my.sharepoint.com/personal/patrikkalbermatten_kemet_com/Documents/BG MSA/Product Families/Sensors/Current Sensors/Product Brief/[クランプCT 出力－結合係数 CCT-1216 のコピー.xls]Sheet1'!$K$18</c:f>
              <c:strCache>
                <c:ptCount val="1"/>
                <c:pt idx="0">
                  <c:v>Output Voltage (mV)</c:v>
                </c:pt>
              </c:strCache>
            </c:strRef>
          </c:tx>
          <c:layout>
            <c:manualLayout>
              <c:xMode val="edge"/>
              <c:yMode val="edge"/>
              <c:x val="4.3980768698139924E-3"/>
              <c:y val="0.3123136696907452"/>
            </c:manualLayout>
          </c:layout>
          <c:overlay val="0"/>
          <c:txPr>
            <a:bodyPr/>
            <a:lstStyle/>
            <a:p>
              <a:pPr>
                <a:defRPr lang="ja-JP" sz="1200" b="0">
                  <a:solidFill>
                    <a:srgbClr val="7B7B7B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_);[Red]\(#,##0\)" sourceLinked="0"/>
        <c:majorTickMark val="out"/>
        <c:minorTickMark val="none"/>
        <c:tickLblPos val="nextTo"/>
        <c:spPr>
          <a:ln w="12700">
            <a:noFill/>
            <a:prstDash val="solid"/>
          </a:ln>
        </c:spPr>
        <c:txPr>
          <a:bodyPr rot="0" vert="horz"/>
          <a:lstStyle/>
          <a:p>
            <a:pPr>
              <a:defRPr lang="ja-JP" sz="1050" b="0" i="0" u="none" strike="noStrike" baseline="0">
                <a:solidFill>
                  <a:srgbClr val="7B7B7B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482075640"/>
        <c:crossesAt val="1.0000000000000002E-3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027941728256726"/>
          <c:y val="0.56458053986458212"/>
          <c:w val="0.17840379426790728"/>
          <c:h val="0.25313043074505115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lang="ja-JP"/>
          </a:pPr>
          <a:endParaRPr lang="en-US"/>
        </a:p>
      </c:txPr>
    </c:legend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25846869852843"/>
          <c:y val="0.18475882181393988"/>
          <c:w val="0.7228953632931655"/>
          <c:h val="0.67459142607174105"/>
        </c:manualLayout>
      </c:layout>
      <c:scatterChart>
        <c:scatterStyle val="lineMarker"/>
        <c:varyColors val="0"/>
        <c:ser>
          <c:idx val="3"/>
          <c:order val="0"/>
          <c:tx>
            <c:strRef>
              <c:f>ENG!$E$31</c:f>
              <c:strCache>
                <c:ptCount val="1"/>
                <c:pt idx="0">
                  <c:v>1,000 Ω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ENG!$D$32:$D$47</c:f>
              <c:numCache>
                <c:formatCode>General</c:formatCode>
                <c:ptCount val="16"/>
                <c:pt idx="0">
                  <c:v>0.1</c:v>
                </c:pt>
                <c:pt idx="1">
                  <c:v>0.15</c:v>
                </c:pt>
                <c:pt idx="2">
                  <c:v>0.3</c:v>
                </c:pt>
                <c:pt idx="3">
                  <c:v>1.5</c:v>
                </c:pt>
                <c:pt idx="4">
                  <c:v>3</c:v>
                </c:pt>
                <c:pt idx="5">
                  <c:v>6</c:v>
                </c:pt>
                <c:pt idx="6">
                  <c:v>15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81</c:v>
                </c:pt>
                <c:pt idx="11">
                  <c:v>90</c:v>
                </c:pt>
                <c:pt idx="12">
                  <c:v>99</c:v>
                </c:pt>
                <c:pt idx="13">
                  <c:v>108</c:v>
                </c:pt>
                <c:pt idx="14">
                  <c:v>119</c:v>
                </c:pt>
                <c:pt idx="15">
                  <c:v>130</c:v>
                </c:pt>
              </c:numCache>
            </c:numRef>
          </c:xVal>
          <c:yVal>
            <c:numRef>
              <c:f>ENG!$E$32:$E$47</c:f>
              <c:numCache>
                <c:formatCode>0.00</c:formatCode>
                <c:ptCount val="16"/>
                <c:pt idx="0">
                  <c:v>35.988</c:v>
                </c:pt>
                <c:pt idx="1">
                  <c:v>53.451999999999998</c:v>
                </c:pt>
                <c:pt idx="2">
                  <c:v>104.9</c:v>
                </c:pt>
                <c:pt idx="3">
                  <c:v>499.55</c:v>
                </c:pt>
                <c:pt idx="4">
                  <c:v>996.4</c:v>
                </c:pt>
                <c:pt idx="5">
                  <c:v>1983.9</c:v>
                </c:pt>
                <c:pt idx="6">
                  <c:v>4982.3</c:v>
                </c:pt>
                <c:pt idx="7">
                  <c:v>7031.9</c:v>
                </c:pt>
                <c:pt idx="8">
                  <c:v>7482.4</c:v>
                </c:pt>
                <c:pt idx="9">
                  <c:v>7705.1</c:v>
                </c:pt>
                <c:pt idx="10">
                  <c:v>7561.5</c:v>
                </c:pt>
                <c:pt idx="11">
                  <c:v>7414.9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A3-40EF-B5C1-23F24311ACDD}"/>
            </c:ext>
          </c:extLst>
        </c:ser>
        <c:ser>
          <c:idx val="0"/>
          <c:order val="1"/>
          <c:tx>
            <c:strRef>
              <c:f>ENG!$F$31</c:f>
              <c:strCache>
                <c:ptCount val="1"/>
                <c:pt idx="0">
                  <c:v>100 Ω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ENG!$D$32:$D$47</c:f>
              <c:numCache>
                <c:formatCode>General</c:formatCode>
                <c:ptCount val="16"/>
                <c:pt idx="0">
                  <c:v>0.1</c:v>
                </c:pt>
                <c:pt idx="1">
                  <c:v>0.15</c:v>
                </c:pt>
                <c:pt idx="2">
                  <c:v>0.3</c:v>
                </c:pt>
                <c:pt idx="3">
                  <c:v>1.5</c:v>
                </c:pt>
                <c:pt idx="4">
                  <c:v>3</c:v>
                </c:pt>
                <c:pt idx="5">
                  <c:v>6</c:v>
                </c:pt>
                <c:pt idx="6">
                  <c:v>15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81</c:v>
                </c:pt>
                <c:pt idx="11">
                  <c:v>90</c:v>
                </c:pt>
                <c:pt idx="12">
                  <c:v>99</c:v>
                </c:pt>
                <c:pt idx="13">
                  <c:v>108</c:v>
                </c:pt>
                <c:pt idx="14">
                  <c:v>119</c:v>
                </c:pt>
                <c:pt idx="15">
                  <c:v>130</c:v>
                </c:pt>
              </c:numCache>
            </c:numRef>
          </c:xVal>
          <c:yVal>
            <c:numRef>
              <c:f>ENG!$F$32:$F$47</c:f>
              <c:numCache>
                <c:formatCode>0.00</c:formatCode>
                <c:ptCount val="16"/>
                <c:pt idx="0">
                  <c:v>3.7109999999999999</c:v>
                </c:pt>
                <c:pt idx="1">
                  <c:v>5.37</c:v>
                </c:pt>
                <c:pt idx="2">
                  <c:v>10.616</c:v>
                </c:pt>
                <c:pt idx="3">
                  <c:v>50.36</c:v>
                </c:pt>
                <c:pt idx="4">
                  <c:v>100.455</c:v>
                </c:pt>
                <c:pt idx="5">
                  <c:v>199.99</c:v>
                </c:pt>
                <c:pt idx="6">
                  <c:v>503.55</c:v>
                </c:pt>
                <c:pt idx="7">
                  <c:v>995.63</c:v>
                </c:pt>
                <c:pt idx="8">
                  <c:v>1498.2</c:v>
                </c:pt>
                <c:pt idx="9">
                  <c:v>1996.5</c:v>
                </c:pt>
                <c:pt idx="10">
                  <c:v>2693.4</c:v>
                </c:pt>
                <c:pt idx="11">
                  <c:v>2990.2</c:v>
                </c:pt>
                <c:pt idx="12">
                  <c:v>3285.7</c:v>
                </c:pt>
                <c:pt idx="13">
                  <c:v>3576</c:v>
                </c:pt>
                <c:pt idx="14">
                  <c:v>3785</c:v>
                </c:pt>
                <c:pt idx="15">
                  <c:v>3977.1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A3-40EF-B5C1-23F24311ACDD}"/>
            </c:ext>
          </c:extLst>
        </c:ser>
        <c:ser>
          <c:idx val="1"/>
          <c:order val="2"/>
          <c:tx>
            <c:strRef>
              <c:f>ENG!$G$31</c:f>
              <c:strCache>
                <c:ptCount val="1"/>
                <c:pt idx="0">
                  <c:v>50 Ω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ENG!$D$32:$D$47</c:f>
              <c:numCache>
                <c:formatCode>General</c:formatCode>
                <c:ptCount val="16"/>
                <c:pt idx="0">
                  <c:v>0.1</c:v>
                </c:pt>
                <c:pt idx="1">
                  <c:v>0.15</c:v>
                </c:pt>
                <c:pt idx="2">
                  <c:v>0.3</c:v>
                </c:pt>
                <c:pt idx="3">
                  <c:v>1.5</c:v>
                </c:pt>
                <c:pt idx="4">
                  <c:v>3</c:v>
                </c:pt>
                <c:pt idx="5">
                  <c:v>6</c:v>
                </c:pt>
                <c:pt idx="6">
                  <c:v>15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81</c:v>
                </c:pt>
                <c:pt idx="11">
                  <c:v>90</c:v>
                </c:pt>
                <c:pt idx="12">
                  <c:v>99</c:v>
                </c:pt>
                <c:pt idx="13">
                  <c:v>108</c:v>
                </c:pt>
                <c:pt idx="14">
                  <c:v>119</c:v>
                </c:pt>
                <c:pt idx="15">
                  <c:v>130</c:v>
                </c:pt>
              </c:numCache>
            </c:numRef>
          </c:xVal>
          <c:yVal>
            <c:numRef>
              <c:f>ENG!$G$32:$G$47</c:f>
              <c:numCache>
                <c:formatCode>0.00</c:formatCode>
                <c:ptCount val="16"/>
                <c:pt idx="0">
                  <c:v>1.8220000000000001</c:v>
                </c:pt>
                <c:pt idx="1">
                  <c:v>2.6970000000000001</c:v>
                </c:pt>
                <c:pt idx="2">
                  <c:v>5.3118999999999996</c:v>
                </c:pt>
                <c:pt idx="3">
                  <c:v>25.202000000000002</c:v>
                </c:pt>
                <c:pt idx="4">
                  <c:v>50.213000000000001</c:v>
                </c:pt>
                <c:pt idx="5">
                  <c:v>100.2</c:v>
                </c:pt>
                <c:pt idx="6">
                  <c:v>249.6</c:v>
                </c:pt>
                <c:pt idx="7">
                  <c:v>500.63</c:v>
                </c:pt>
                <c:pt idx="8">
                  <c:v>749.13</c:v>
                </c:pt>
                <c:pt idx="9">
                  <c:v>998.8</c:v>
                </c:pt>
                <c:pt idx="10">
                  <c:v>1346.5</c:v>
                </c:pt>
                <c:pt idx="11">
                  <c:v>1494.4</c:v>
                </c:pt>
                <c:pt idx="12">
                  <c:v>1644.3</c:v>
                </c:pt>
                <c:pt idx="13">
                  <c:v>1792.2</c:v>
                </c:pt>
                <c:pt idx="14">
                  <c:v>1962.2</c:v>
                </c:pt>
                <c:pt idx="15">
                  <c:v>2098.1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4A3-40EF-B5C1-23F24311ACDD}"/>
            </c:ext>
          </c:extLst>
        </c:ser>
        <c:ser>
          <c:idx val="2"/>
          <c:order val="3"/>
          <c:tx>
            <c:strRef>
              <c:f>ENG!$H$31</c:f>
              <c:strCache>
                <c:ptCount val="1"/>
                <c:pt idx="0">
                  <c:v>10 Ω</c:v>
                </c:pt>
              </c:strCache>
            </c:strRef>
          </c:tx>
          <c:spPr>
            <a:ln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xVal>
            <c:numRef>
              <c:f>ENG!$D$32:$D$47</c:f>
              <c:numCache>
                <c:formatCode>General</c:formatCode>
                <c:ptCount val="16"/>
                <c:pt idx="0">
                  <c:v>0.1</c:v>
                </c:pt>
                <c:pt idx="1">
                  <c:v>0.15</c:v>
                </c:pt>
                <c:pt idx="2">
                  <c:v>0.3</c:v>
                </c:pt>
                <c:pt idx="3">
                  <c:v>1.5</c:v>
                </c:pt>
                <c:pt idx="4">
                  <c:v>3</c:v>
                </c:pt>
                <c:pt idx="5">
                  <c:v>6</c:v>
                </c:pt>
                <c:pt idx="6">
                  <c:v>15</c:v>
                </c:pt>
                <c:pt idx="7">
                  <c:v>30</c:v>
                </c:pt>
                <c:pt idx="8">
                  <c:v>45</c:v>
                </c:pt>
                <c:pt idx="9">
                  <c:v>60</c:v>
                </c:pt>
                <c:pt idx="10">
                  <c:v>81</c:v>
                </c:pt>
                <c:pt idx="11">
                  <c:v>90</c:v>
                </c:pt>
                <c:pt idx="12">
                  <c:v>99</c:v>
                </c:pt>
                <c:pt idx="13">
                  <c:v>108</c:v>
                </c:pt>
                <c:pt idx="14">
                  <c:v>119</c:v>
                </c:pt>
                <c:pt idx="15">
                  <c:v>130</c:v>
                </c:pt>
              </c:numCache>
            </c:numRef>
          </c:xVal>
          <c:yVal>
            <c:numRef>
              <c:f>ENG!$H$32:$H$47</c:f>
              <c:numCache>
                <c:formatCode>0.00</c:formatCode>
                <c:ptCount val="16"/>
                <c:pt idx="0">
                  <c:v>0.42399999999999999</c:v>
                </c:pt>
                <c:pt idx="1">
                  <c:v>0.60050000000000003</c:v>
                </c:pt>
                <c:pt idx="2">
                  <c:v>1.0981000000000001</c:v>
                </c:pt>
                <c:pt idx="3">
                  <c:v>5.0522</c:v>
                </c:pt>
                <c:pt idx="4">
                  <c:v>10.045</c:v>
                </c:pt>
                <c:pt idx="5">
                  <c:v>19.984000000000002</c:v>
                </c:pt>
                <c:pt idx="6">
                  <c:v>50.115000000000002</c:v>
                </c:pt>
                <c:pt idx="7">
                  <c:v>99.888000000000005</c:v>
                </c:pt>
                <c:pt idx="8">
                  <c:v>149.86000000000001</c:v>
                </c:pt>
                <c:pt idx="9">
                  <c:v>199.7</c:v>
                </c:pt>
                <c:pt idx="10">
                  <c:v>269.45</c:v>
                </c:pt>
                <c:pt idx="11">
                  <c:v>299.41000000000003</c:v>
                </c:pt>
                <c:pt idx="12">
                  <c:v>329.03</c:v>
                </c:pt>
                <c:pt idx="13">
                  <c:v>359.03</c:v>
                </c:pt>
                <c:pt idx="14">
                  <c:v>393.97</c:v>
                </c:pt>
                <c:pt idx="15">
                  <c:v>428.44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4A3-40EF-B5C1-23F24311A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075640"/>
        <c:axId val="1"/>
        <c:extLst/>
      </c:scatterChart>
      <c:valAx>
        <c:axId val="482075640"/>
        <c:scaling>
          <c:logBase val="10"/>
          <c:orientation val="minMax"/>
          <c:min val="0.1"/>
        </c:scaling>
        <c:delete val="0"/>
        <c:axPos val="b"/>
        <c:majorGridlines>
          <c:spPr>
            <a:ln w="12700">
              <a:solidFill>
                <a:srgbClr val="E7E6E6">
                  <a:lumMod val="75000"/>
                </a:srgbClr>
              </a:solidFill>
              <a:prstDash val="solid"/>
            </a:ln>
          </c:spPr>
        </c:majorGridlines>
        <c:minorGridlines>
          <c:spPr>
            <a:ln w="6350">
              <a:solidFill>
                <a:srgbClr val="E7E6E6">
                  <a:lumMod val="90000"/>
                </a:srgbClr>
              </a:solidFill>
              <a:prstDash val="solid"/>
            </a:ln>
          </c:spPr>
        </c:minorGridlines>
        <c:title>
          <c:tx>
            <c:strRef>
              <c:f>ENG!$E$2</c:f>
              <c:strCache>
                <c:ptCount val="1"/>
                <c:pt idx="0">
                  <c:v>Primary Current (A)</c:v>
                </c:pt>
              </c:strCache>
            </c:strRef>
          </c:tx>
          <c:layout>
            <c:manualLayout>
              <c:xMode val="edge"/>
              <c:yMode val="edge"/>
              <c:x val="0.39086945323423355"/>
              <c:y val="0.93775911344415286"/>
            </c:manualLayout>
          </c:layout>
          <c:overlay val="0"/>
          <c:txPr>
            <a:bodyPr/>
            <a:lstStyle/>
            <a:p>
              <a:pPr>
                <a:defRPr lang="ja-JP" sz="1200" b="0">
                  <a:solidFill>
                    <a:srgbClr val="7B7B7B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1]#,##0;0.0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lang="ja-JP" sz="1050" b="0" i="0" u="none" strike="noStrike" baseline="0">
                <a:solidFill>
                  <a:srgbClr val="7B7B7B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"/>
        <c:crossesAt val="1.0000000000000002E-2"/>
        <c:crossBetween val="midCat"/>
      </c:valAx>
      <c:valAx>
        <c:axId val="1"/>
        <c:scaling>
          <c:logBase val="10"/>
          <c:orientation val="minMax"/>
          <c:max val="10000"/>
        </c:scaling>
        <c:delete val="0"/>
        <c:axPos val="l"/>
        <c:majorGridlines>
          <c:spPr>
            <a:ln w="15875">
              <a:solidFill>
                <a:srgbClr val="E7E6E6">
                  <a:lumMod val="75000"/>
                </a:srgbClr>
              </a:solidFill>
              <a:prstDash val="solid"/>
            </a:ln>
          </c:spPr>
        </c:majorGridlines>
        <c:minorGridlines>
          <c:spPr>
            <a:ln w="6350">
              <a:solidFill>
                <a:srgbClr val="E7E6E6">
                  <a:lumMod val="90000"/>
                </a:srgbClr>
              </a:solidFill>
              <a:prstDash val="solid"/>
            </a:ln>
          </c:spPr>
        </c:minorGridlines>
        <c:title>
          <c:tx>
            <c:strRef>
              <c:f>ENG!$G$2</c:f>
              <c:strCache>
                <c:ptCount val="1"/>
                <c:pt idx="0">
                  <c:v>Output Voltage (mV)</c:v>
                </c:pt>
              </c:strCache>
            </c:strRef>
          </c:tx>
          <c:layout>
            <c:manualLayout>
              <c:xMode val="edge"/>
              <c:yMode val="edge"/>
              <c:x val="1.3490486586372965E-2"/>
              <c:y val="0.32113006707494895"/>
            </c:manualLayout>
          </c:layout>
          <c:overlay val="0"/>
          <c:txPr>
            <a:bodyPr/>
            <a:lstStyle/>
            <a:p>
              <a:pPr>
                <a:defRPr lang="ja-JP" sz="1200" b="0">
                  <a:solidFill>
                    <a:srgbClr val="7B7B7B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_);[Red]\(#,##0\)" sourceLinked="0"/>
        <c:majorTickMark val="out"/>
        <c:minorTickMark val="none"/>
        <c:tickLblPos val="nextTo"/>
        <c:spPr>
          <a:ln w="12700">
            <a:noFill/>
            <a:prstDash val="solid"/>
          </a:ln>
        </c:spPr>
        <c:txPr>
          <a:bodyPr rot="0" vert="horz"/>
          <a:lstStyle/>
          <a:p>
            <a:pPr>
              <a:defRPr lang="ja-JP" sz="1050" b="0" i="0" u="none" strike="noStrike" baseline="0">
                <a:solidFill>
                  <a:srgbClr val="7B7B7B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482075640"/>
        <c:crossesAt val="1.0000000000000002E-3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714042200476121"/>
          <c:y val="0.55586060075823851"/>
          <c:w val="0.19910952718429614"/>
          <c:h val="0.26491601049868768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596702601799697"/>
          <c:y val="0.18293368941501731"/>
          <c:w val="0.71219530402650266"/>
          <c:h val="0.6764166262908234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Sheet1!$E$6</c:f>
              <c:strCache>
                <c:ptCount val="1"/>
                <c:pt idx="0">
                  <c:v>1,000 Ω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Sheet1!$B$7:$B$28</c:f>
              <c:numCache>
                <c:formatCode>General</c:formatCode>
                <c:ptCount val="22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15</c:v>
                </c:pt>
                <c:pt idx="9">
                  <c:v>30</c:v>
                </c:pt>
                <c:pt idx="10">
                  <c:v>50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180</c:v>
                </c:pt>
                <c:pt idx="20">
                  <c:v>200</c:v>
                </c:pt>
                <c:pt idx="21">
                  <c:v>240</c:v>
                </c:pt>
              </c:numCache>
            </c:numRef>
          </c:xVal>
          <c:yVal>
            <c:numRef>
              <c:f>Sheet1!$E$7:$E$28</c:f>
              <c:numCache>
                <c:formatCode>General</c:formatCode>
                <c:ptCount val="22"/>
                <c:pt idx="0">
                  <c:v>33.21</c:v>
                </c:pt>
                <c:pt idx="1">
                  <c:v>166.73</c:v>
                </c:pt>
                <c:pt idx="2">
                  <c:v>331.2</c:v>
                </c:pt>
                <c:pt idx="3">
                  <c:v>992.6</c:v>
                </c:pt>
                <c:pt idx="4">
                  <c:v>1655.5</c:v>
                </c:pt>
                <c:pt idx="5">
                  <c:v>2663</c:v>
                </c:pt>
                <c:pt idx="6">
                  <c:v>2987</c:v>
                </c:pt>
                <c:pt idx="7">
                  <c:v>3331</c:v>
                </c:pt>
                <c:pt idx="8">
                  <c:v>4977</c:v>
                </c:pt>
                <c:pt idx="9">
                  <c:v>7345</c:v>
                </c:pt>
                <c:pt idx="10">
                  <c:v>8102</c:v>
                </c:pt>
                <c:pt idx="11">
                  <c:v>8558</c:v>
                </c:pt>
                <c:pt idx="12">
                  <c:v>8648</c:v>
                </c:pt>
                <c:pt idx="13">
                  <c:v>8713</c:v>
                </c:pt>
                <c:pt idx="14">
                  <c:v>8826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0BB-427A-93F1-F8791F57CD15}"/>
            </c:ext>
          </c:extLst>
        </c:ser>
        <c:ser>
          <c:idx val="0"/>
          <c:order val="1"/>
          <c:tx>
            <c:strRef>
              <c:f>Sheet1!$F$6</c:f>
              <c:strCache>
                <c:ptCount val="1"/>
                <c:pt idx="0">
                  <c:v>100 Ω</c:v>
                </c:pt>
              </c:strCache>
            </c:strRef>
          </c:tx>
          <c:spPr>
            <a:ln>
              <a:solidFill>
                <a:srgbClr val="204F83"/>
              </a:solidFill>
            </a:ln>
          </c:spPr>
          <c:marker>
            <c:symbol val="none"/>
          </c:marker>
          <c:xVal>
            <c:numRef>
              <c:f>Sheet1!$B$7:$B$28</c:f>
              <c:numCache>
                <c:formatCode>General</c:formatCode>
                <c:ptCount val="22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15</c:v>
                </c:pt>
                <c:pt idx="9">
                  <c:v>30</c:v>
                </c:pt>
                <c:pt idx="10">
                  <c:v>50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180</c:v>
                </c:pt>
                <c:pt idx="20">
                  <c:v>200</c:v>
                </c:pt>
                <c:pt idx="21">
                  <c:v>240</c:v>
                </c:pt>
              </c:numCache>
            </c:numRef>
          </c:xVal>
          <c:yVal>
            <c:numRef>
              <c:f>Sheet1!$F$7:$F$28</c:f>
              <c:numCache>
                <c:formatCode>General</c:formatCode>
                <c:ptCount val="22"/>
                <c:pt idx="0">
                  <c:v>3.29</c:v>
                </c:pt>
                <c:pt idx="1">
                  <c:v>16.66</c:v>
                </c:pt>
                <c:pt idx="2">
                  <c:v>33.07</c:v>
                </c:pt>
                <c:pt idx="3">
                  <c:v>99.57</c:v>
                </c:pt>
                <c:pt idx="4">
                  <c:v>166.24</c:v>
                </c:pt>
                <c:pt idx="7">
                  <c:v>332.9</c:v>
                </c:pt>
                <c:pt idx="8">
                  <c:v>498.9</c:v>
                </c:pt>
                <c:pt idx="9">
                  <c:v>997.7</c:v>
                </c:pt>
                <c:pt idx="10">
                  <c:v>1661.9</c:v>
                </c:pt>
                <c:pt idx="13">
                  <c:v>3349</c:v>
                </c:pt>
                <c:pt idx="14">
                  <c:v>4001</c:v>
                </c:pt>
                <c:pt idx="15">
                  <c:v>4333</c:v>
                </c:pt>
                <c:pt idx="16">
                  <c:v>4661</c:v>
                </c:pt>
                <c:pt idx="17">
                  <c:v>4997</c:v>
                </c:pt>
                <c:pt idx="18">
                  <c:v>5327</c:v>
                </c:pt>
                <c:pt idx="19">
                  <c:v>5943</c:v>
                </c:pt>
                <c:pt idx="20">
                  <c:v>6358</c:v>
                </c:pt>
                <c:pt idx="21">
                  <c:v>6653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0BB-427A-93F1-F8791F57CD15}"/>
            </c:ext>
          </c:extLst>
        </c:ser>
        <c:ser>
          <c:idx val="1"/>
          <c:order val="2"/>
          <c:tx>
            <c:strRef>
              <c:f>Sheet1!$G$6</c:f>
              <c:strCache>
                <c:ptCount val="1"/>
                <c:pt idx="0">
                  <c:v>60 Ω</c:v>
                </c:pt>
              </c:strCache>
            </c:strRef>
          </c:tx>
          <c:spPr>
            <a:ln>
              <a:solidFill>
                <a:srgbClr val="66C0FF"/>
              </a:solidFill>
            </a:ln>
          </c:spPr>
          <c:marker>
            <c:symbol val="none"/>
          </c:marker>
          <c:xVal>
            <c:numRef>
              <c:f>Sheet1!$B$7:$B$28</c:f>
              <c:numCache>
                <c:formatCode>General</c:formatCode>
                <c:ptCount val="22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15</c:v>
                </c:pt>
                <c:pt idx="9">
                  <c:v>30</c:v>
                </c:pt>
                <c:pt idx="10">
                  <c:v>50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180</c:v>
                </c:pt>
                <c:pt idx="20">
                  <c:v>200</c:v>
                </c:pt>
                <c:pt idx="21">
                  <c:v>240</c:v>
                </c:pt>
              </c:numCache>
            </c:numRef>
          </c:xVal>
          <c:yVal>
            <c:numRef>
              <c:f>Sheet1!$G$7:$G$28</c:f>
              <c:numCache>
                <c:formatCode>General</c:formatCode>
                <c:ptCount val="22"/>
                <c:pt idx="0">
                  <c:v>2</c:v>
                </c:pt>
                <c:pt idx="1">
                  <c:v>9.92</c:v>
                </c:pt>
                <c:pt idx="2">
                  <c:v>19.77</c:v>
                </c:pt>
                <c:pt idx="3">
                  <c:v>59.65</c:v>
                </c:pt>
                <c:pt idx="4">
                  <c:v>99.71</c:v>
                </c:pt>
                <c:pt idx="7">
                  <c:v>199.8</c:v>
                </c:pt>
                <c:pt idx="8">
                  <c:v>299.39999999999998</c:v>
                </c:pt>
                <c:pt idx="9">
                  <c:v>598.4</c:v>
                </c:pt>
                <c:pt idx="10">
                  <c:v>999.6</c:v>
                </c:pt>
                <c:pt idx="13">
                  <c:v>2025</c:v>
                </c:pt>
                <c:pt idx="14">
                  <c:v>2414</c:v>
                </c:pt>
                <c:pt idx="15">
                  <c:v>2609</c:v>
                </c:pt>
                <c:pt idx="16">
                  <c:v>2806</c:v>
                </c:pt>
                <c:pt idx="17">
                  <c:v>3005</c:v>
                </c:pt>
                <c:pt idx="18">
                  <c:v>3205</c:v>
                </c:pt>
                <c:pt idx="19">
                  <c:v>3601</c:v>
                </c:pt>
                <c:pt idx="20">
                  <c:v>3989</c:v>
                </c:pt>
                <c:pt idx="21">
                  <c:v>4760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0BB-427A-93F1-F8791F57CD15}"/>
            </c:ext>
          </c:extLst>
        </c:ser>
        <c:ser>
          <c:idx val="3"/>
          <c:order val="3"/>
          <c:tx>
            <c:strRef>
              <c:f>Sheet1!$H$6</c:f>
              <c:strCache>
                <c:ptCount val="1"/>
                <c:pt idx="0">
                  <c:v>10 Ω</c:v>
                </c:pt>
              </c:strCache>
            </c:strRef>
          </c:tx>
          <c:spPr>
            <a:ln>
              <a:solidFill>
                <a:srgbClr val="9E9F9E"/>
              </a:solidFill>
            </a:ln>
          </c:spPr>
          <c:marker>
            <c:symbol val="none"/>
          </c:marker>
          <c:xVal>
            <c:numRef>
              <c:f>Sheet1!$B$7:$B$28</c:f>
              <c:numCache>
                <c:formatCode>General</c:formatCode>
                <c:ptCount val="22"/>
                <c:pt idx="0">
                  <c:v>0.1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15</c:v>
                </c:pt>
                <c:pt idx="9">
                  <c:v>30</c:v>
                </c:pt>
                <c:pt idx="10">
                  <c:v>50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180</c:v>
                </c:pt>
                <c:pt idx="20">
                  <c:v>200</c:v>
                </c:pt>
                <c:pt idx="21">
                  <c:v>240</c:v>
                </c:pt>
              </c:numCache>
            </c:numRef>
          </c:xVal>
          <c:yVal>
            <c:numRef>
              <c:f>Sheet1!$H$7:$H$28</c:f>
              <c:numCache>
                <c:formatCode>General</c:formatCode>
                <c:ptCount val="22"/>
                <c:pt idx="1">
                  <c:v>1.7</c:v>
                </c:pt>
                <c:pt idx="2">
                  <c:v>3.26</c:v>
                </c:pt>
                <c:pt idx="3">
                  <c:v>9.86</c:v>
                </c:pt>
                <c:pt idx="4">
                  <c:v>16.55</c:v>
                </c:pt>
                <c:pt idx="7">
                  <c:v>33.25</c:v>
                </c:pt>
                <c:pt idx="8">
                  <c:v>49.89</c:v>
                </c:pt>
                <c:pt idx="9">
                  <c:v>99.7</c:v>
                </c:pt>
                <c:pt idx="10">
                  <c:v>166.89</c:v>
                </c:pt>
                <c:pt idx="13">
                  <c:v>334.2</c:v>
                </c:pt>
                <c:pt idx="14">
                  <c:v>400.3</c:v>
                </c:pt>
                <c:pt idx="15">
                  <c:v>433.2</c:v>
                </c:pt>
                <c:pt idx="16">
                  <c:v>466.2</c:v>
                </c:pt>
                <c:pt idx="17">
                  <c:v>499.6</c:v>
                </c:pt>
                <c:pt idx="18">
                  <c:v>532.4</c:v>
                </c:pt>
                <c:pt idx="19">
                  <c:v>597.5</c:v>
                </c:pt>
                <c:pt idx="20">
                  <c:v>663.6</c:v>
                </c:pt>
                <c:pt idx="21">
                  <c:v>795.7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0BB-427A-93F1-F8791F57C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751424"/>
        <c:axId val="1"/>
      </c:scatterChart>
      <c:valAx>
        <c:axId val="1149751424"/>
        <c:scaling>
          <c:logBase val="10"/>
          <c:orientation val="minMax"/>
          <c:min val="0.1"/>
        </c:scaling>
        <c:delete val="0"/>
        <c:axPos val="b"/>
        <c:majorGridlines>
          <c:spPr>
            <a:ln w="12700">
              <a:solidFill>
                <a:srgbClr val="E7E6E6">
                  <a:lumMod val="75000"/>
                </a:srgbClr>
              </a:solidFill>
              <a:prstDash val="solid"/>
            </a:ln>
          </c:spPr>
        </c:majorGridlines>
        <c:minorGridlines>
          <c:spPr>
            <a:ln w="6350">
              <a:solidFill>
                <a:srgbClr val="E7E6E6">
                  <a:lumMod val="90000"/>
                </a:srgbClr>
              </a:solidFill>
              <a:prstDash val="solid"/>
            </a:ln>
          </c:spPr>
        </c:minorGridlines>
        <c:title>
          <c:tx>
            <c:strRef>
              <c:f>Sheet1!$K$19</c:f>
              <c:strCache>
                <c:ptCount val="1"/>
                <c:pt idx="0">
                  <c:v>Primary Current (A)</c:v>
                </c:pt>
              </c:strCache>
            </c:strRef>
          </c:tx>
          <c:layout>
            <c:manualLayout>
              <c:xMode val="edge"/>
              <c:yMode val="edge"/>
              <c:x val="0.39365892811785624"/>
              <c:y val="0.93534525103076671"/>
            </c:manualLayout>
          </c:layout>
          <c:overlay val="0"/>
          <c:txPr>
            <a:bodyPr/>
            <a:lstStyle/>
            <a:p>
              <a:pPr>
                <a:defRPr lang="ja-JP" sz="1200" b="0">
                  <a:solidFill>
                    <a:srgbClr val="6E6A65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1]#,##0;0.###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666699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logBase val="10"/>
          <c:orientation val="minMax"/>
          <c:max val="10000"/>
        </c:scaling>
        <c:delete val="0"/>
        <c:axPos val="l"/>
        <c:majorGridlines>
          <c:spPr>
            <a:ln w="15875">
              <a:solidFill>
                <a:srgbClr val="E7E6E6">
                  <a:lumMod val="75000"/>
                </a:srgbClr>
              </a:solidFill>
              <a:prstDash val="solid"/>
            </a:ln>
          </c:spPr>
        </c:majorGridlines>
        <c:minorGridlines>
          <c:spPr>
            <a:ln w="6350">
              <a:solidFill>
                <a:srgbClr val="E7E6E6">
                  <a:lumMod val="90000"/>
                </a:srgbClr>
              </a:solidFill>
              <a:prstDash val="solid"/>
            </a:ln>
          </c:spPr>
        </c:minorGridlines>
        <c:title>
          <c:tx>
            <c:strRef>
              <c:f>Sheet1!$K$18</c:f>
              <c:strCache>
                <c:ptCount val="1"/>
                <c:pt idx="0">
                  <c:v>Output Voltage (mV)</c:v>
                </c:pt>
              </c:strCache>
            </c:strRef>
          </c:tx>
          <c:layout>
            <c:manualLayout>
              <c:xMode val="edge"/>
              <c:yMode val="edge"/>
              <c:x val="2.1103843260958162E-2"/>
              <c:y val="0.30353446966040548"/>
            </c:manualLayout>
          </c:layout>
          <c:overlay val="0"/>
          <c:txPr>
            <a:bodyPr/>
            <a:lstStyle/>
            <a:p>
              <a:pPr>
                <a:defRPr lang="ja-JP" sz="1200" b="0">
                  <a:solidFill>
                    <a:srgbClr val="6E6A65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_);[Red]\(#,##0\)" sourceLinked="0"/>
        <c:majorTickMark val="out"/>
        <c:minorTickMark val="none"/>
        <c:tickLblPos val="nextTo"/>
        <c:spPr>
          <a:ln w="12700">
            <a:noFill/>
            <a:prstDash val="solid"/>
          </a:ln>
        </c:spPr>
        <c:txPr>
          <a:bodyPr rot="0" vert="horz"/>
          <a:lstStyle/>
          <a:p>
            <a:pPr>
              <a:defRPr lang="ja-JP" sz="1050" b="0" i="0" u="none" strike="noStrike" baseline="0">
                <a:solidFill>
                  <a:srgbClr val="6E6A65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149751424"/>
        <c:crossesAt val="1E-3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647868937469769"/>
          <c:y val="0.54724439388042279"/>
          <c:w val="0.17827645415290838"/>
          <c:h val="0.2695506122571180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18429113572917"/>
          <c:y val="0.1921662292213473"/>
          <c:w val="0.72537336401518704"/>
          <c:h val="0.667184018664333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100 Ω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Sheet2!$B$4:$B$25</c:f>
              <c:numCache>
                <c:formatCode>General</c:formatCode>
                <c:ptCount val="22"/>
                <c:pt idx="0">
                  <c:v>0.01</c:v>
                </c:pt>
                <c:pt idx="4">
                  <c:v>1</c:v>
                </c:pt>
                <c:pt idx="5">
                  <c:v>2</c:v>
                </c:pt>
                <c:pt idx="6">
                  <c:v>18</c:v>
                </c:pt>
                <c:pt idx="7">
                  <c:v>60</c:v>
                </c:pt>
                <c:pt idx="8">
                  <c:v>99</c:v>
                </c:pt>
                <c:pt idx="9">
                  <c:v>150</c:v>
                </c:pt>
                <c:pt idx="10">
                  <c:v>180</c:v>
                </c:pt>
                <c:pt idx="11">
                  <c:v>250</c:v>
                </c:pt>
                <c:pt idx="12">
                  <c:v>265</c:v>
                </c:pt>
                <c:pt idx="13">
                  <c:v>285</c:v>
                </c:pt>
                <c:pt idx="14">
                  <c:v>300</c:v>
                </c:pt>
                <c:pt idx="15">
                  <c:v>312</c:v>
                </c:pt>
                <c:pt idx="16">
                  <c:v>330</c:v>
                </c:pt>
                <c:pt idx="17">
                  <c:v>352</c:v>
                </c:pt>
                <c:pt idx="18">
                  <c:v>374</c:v>
                </c:pt>
                <c:pt idx="19">
                  <c:v>396</c:v>
                </c:pt>
                <c:pt idx="20">
                  <c:v>418</c:v>
                </c:pt>
                <c:pt idx="21">
                  <c:v>440</c:v>
                </c:pt>
              </c:numCache>
            </c:numRef>
          </c:xVal>
          <c:yVal>
            <c:numRef>
              <c:f>Sheet2!$C$4:$C$25</c:f>
              <c:numCache>
                <c:formatCode>General</c:formatCode>
                <c:ptCount val="22"/>
                <c:pt idx="4">
                  <c:v>50.072000000000003</c:v>
                </c:pt>
                <c:pt idx="5">
                  <c:v>99.72</c:v>
                </c:pt>
                <c:pt idx="6">
                  <c:v>895.95</c:v>
                </c:pt>
                <c:pt idx="7">
                  <c:v>3004.5</c:v>
                </c:pt>
                <c:pt idx="8">
                  <c:v>4959.8</c:v>
                </c:pt>
                <c:pt idx="9">
                  <c:v>6655</c:v>
                </c:pt>
                <c:pt idx="10">
                  <c:v>7062</c:v>
                </c:pt>
                <c:pt idx="11">
                  <c:v>7633</c:v>
                </c:pt>
                <c:pt idx="12">
                  <c:v>7671</c:v>
                </c:pt>
                <c:pt idx="13">
                  <c:v>7653</c:v>
                </c:pt>
                <c:pt idx="14">
                  <c:v>7645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41B-4671-B6BA-9982FE500BDE}"/>
            </c:ext>
          </c:extLst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50 Ω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Sheet2!$B$4:$B$25</c:f>
              <c:numCache>
                <c:formatCode>General</c:formatCode>
                <c:ptCount val="22"/>
                <c:pt idx="0">
                  <c:v>0.01</c:v>
                </c:pt>
                <c:pt idx="4">
                  <c:v>1</c:v>
                </c:pt>
                <c:pt idx="5">
                  <c:v>2</c:v>
                </c:pt>
                <c:pt idx="6">
                  <c:v>18</c:v>
                </c:pt>
                <c:pt idx="7">
                  <c:v>60</c:v>
                </c:pt>
                <c:pt idx="8">
                  <c:v>99</c:v>
                </c:pt>
                <c:pt idx="9">
                  <c:v>150</c:v>
                </c:pt>
                <c:pt idx="10">
                  <c:v>180</c:v>
                </c:pt>
                <c:pt idx="11">
                  <c:v>250</c:v>
                </c:pt>
                <c:pt idx="12">
                  <c:v>265</c:v>
                </c:pt>
                <c:pt idx="13">
                  <c:v>285</c:v>
                </c:pt>
                <c:pt idx="14">
                  <c:v>300</c:v>
                </c:pt>
                <c:pt idx="15">
                  <c:v>312</c:v>
                </c:pt>
                <c:pt idx="16">
                  <c:v>330</c:v>
                </c:pt>
                <c:pt idx="17">
                  <c:v>352</c:v>
                </c:pt>
                <c:pt idx="18">
                  <c:v>374</c:v>
                </c:pt>
                <c:pt idx="19">
                  <c:v>396</c:v>
                </c:pt>
                <c:pt idx="20">
                  <c:v>418</c:v>
                </c:pt>
                <c:pt idx="21">
                  <c:v>440</c:v>
                </c:pt>
              </c:numCache>
            </c:numRef>
          </c:xVal>
          <c:yVal>
            <c:numRef>
              <c:f>Sheet2!$D$4:$D$25</c:f>
              <c:numCache>
                <c:formatCode>General</c:formatCode>
                <c:ptCount val="22"/>
                <c:pt idx="4" formatCode="0.00">
                  <c:v>25.033333333333335</c:v>
                </c:pt>
                <c:pt idx="5" formatCode="0.00">
                  <c:v>49.994166666666665</c:v>
                </c:pt>
                <c:pt idx="6" formatCode="0.00">
                  <c:v>448.78333333333336</c:v>
                </c:pt>
                <c:pt idx="7" formatCode="0.0">
                  <c:v>1512.25</c:v>
                </c:pt>
                <c:pt idx="8" formatCode="0.0">
                  <c:v>2496.75</c:v>
                </c:pt>
                <c:pt idx="9" formatCode="0.0">
                  <c:v>3781.75</c:v>
                </c:pt>
                <c:pt idx="10" formatCode="0.0">
                  <c:v>4534.3333333333339</c:v>
                </c:pt>
                <c:pt idx="11" formatCode="0.0">
                  <c:v>5571.666666666667</c:v>
                </c:pt>
                <c:pt idx="12" formatCode="0.0">
                  <c:v>5665.666666666667</c:v>
                </c:pt>
                <c:pt idx="13" formatCode="0.0">
                  <c:v>5720.833333333333</c:v>
                </c:pt>
                <c:pt idx="14" formatCode="0.0">
                  <c:v>5775</c:v>
                </c:pt>
                <c:pt idx="15" formatCode="0.0">
                  <c:v>5779.4166666666661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41B-4671-B6BA-9982FE500BDE}"/>
            </c:ext>
          </c:extLst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10 Ω</c:v>
                </c:pt>
              </c:strCache>
            </c:strRef>
          </c:tx>
          <c:spPr>
            <a:ln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xVal>
            <c:numRef>
              <c:f>Sheet2!$B$4:$B$25</c:f>
              <c:numCache>
                <c:formatCode>General</c:formatCode>
                <c:ptCount val="22"/>
                <c:pt idx="0">
                  <c:v>0.01</c:v>
                </c:pt>
                <c:pt idx="4">
                  <c:v>1</c:v>
                </c:pt>
                <c:pt idx="5">
                  <c:v>2</c:v>
                </c:pt>
                <c:pt idx="6">
                  <c:v>18</c:v>
                </c:pt>
                <c:pt idx="7">
                  <c:v>60</c:v>
                </c:pt>
                <c:pt idx="8">
                  <c:v>99</c:v>
                </c:pt>
                <c:pt idx="9">
                  <c:v>150</c:v>
                </c:pt>
                <c:pt idx="10">
                  <c:v>180</c:v>
                </c:pt>
                <c:pt idx="11">
                  <c:v>250</c:v>
                </c:pt>
                <c:pt idx="12">
                  <c:v>265</c:v>
                </c:pt>
                <c:pt idx="13">
                  <c:v>285</c:v>
                </c:pt>
                <c:pt idx="14">
                  <c:v>300</c:v>
                </c:pt>
                <c:pt idx="15">
                  <c:v>312</c:v>
                </c:pt>
                <c:pt idx="16">
                  <c:v>330</c:v>
                </c:pt>
                <c:pt idx="17">
                  <c:v>352</c:v>
                </c:pt>
                <c:pt idx="18">
                  <c:v>374</c:v>
                </c:pt>
                <c:pt idx="19">
                  <c:v>396</c:v>
                </c:pt>
                <c:pt idx="20">
                  <c:v>418</c:v>
                </c:pt>
                <c:pt idx="21">
                  <c:v>440</c:v>
                </c:pt>
              </c:numCache>
            </c:numRef>
          </c:xVal>
          <c:yVal>
            <c:numRef>
              <c:f>Sheet2!$E$4:$E$25</c:f>
              <c:numCache>
                <c:formatCode>General</c:formatCode>
                <c:ptCount val="22"/>
                <c:pt idx="4">
                  <c:v>4.93</c:v>
                </c:pt>
                <c:pt idx="5">
                  <c:v>9.9700000000000006</c:v>
                </c:pt>
                <c:pt idx="6">
                  <c:v>90.3</c:v>
                </c:pt>
                <c:pt idx="7">
                  <c:v>301</c:v>
                </c:pt>
                <c:pt idx="8">
                  <c:v>496.8</c:v>
                </c:pt>
                <c:pt idx="9">
                  <c:v>752.6</c:v>
                </c:pt>
                <c:pt idx="10">
                  <c:v>903.3</c:v>
                </c:pt>
                <c:pt idx="11">
                  <c:v>1253.3</c:v>
                </c:pt>
                <c:pt idx="14">
                  <c:v>1501</c:v>
                </c:pt>
                <c:pt idx="17">
                  <c:v>1740.5</c:v>
                </c:pt>
                <c:pt idx="18">
                  <c:v>1818.9</c:v>
                </c:pt>
                <c:pt idx="19">
                  <c:v>1892.7</c:v>
                </c:pt>
                <c:pt idx="20">
                  <c:v>1966</c:v>
                </c:pt>
                <c:pt idx="21">
                  <c:v>2029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41B-4671-B6BA-9982FE500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075640"/>
        <c:axId val="1"/>
        <c:extLst/>
      </c:scatterChart>
      <c:valAx>
        <c:axId val="482075640"/>
        <c:scaling>
          <c:logBase val="10"/>
          <c:orientation val="minMax"/>
          <c:max val="1000"/>
          <c:min val="1"/>
        </c:scaling>
        <c:delete val="0"/>
        <c:axPos val="b"/>
        <c:majorGridlines>
          <c:spPr>
            <a:ln w="12700">
              <a:solidFill>
                <a:srgbClr val="E7E6E6">
                  <a:lumMod val="75000"/>
                </a:srgbClr>
              </a:solidFill>
              <a:prstDash val="solid"/>
            </a:ln>
          </c:spPr>
        </c:majorGridlines>
        <c:minorGridlines>
          <c:spPr>
            <a:ln w="6350">
              <a:solidFill>
                <a:srgbClr val="E7E6E6">
                  <a:lumMod val="90000"/>
                </a:srgbClr>
              </a:solidFill>
              <a:prstDash val="solid"/>
            </a:ln>
          </c:spPr>
        </c:minorGridlines>
        <c:title>
          <c:tx>
            <c:strRef>
              <c:f>Sheet2!$I$3</c:f>
              <c:strCache>
                <c:ptCount val="1"/>
                <c:pt idx="0">
                  <c:v>Primary Current (A)</c:v>
                </c:pt>
              </c:strCache>
            </c:strRef>
          </c:tx>
          <c:layout>
            <c:manualLayout>
              <c:xMode val="edge"/>
              <c:yMode val="edge"/>
              <c:x val="0.38827339923631043"/>
              <c:y val="0.93775911344415286"/>
            </c:manualLayout>
          </c:layout>
          <c:overlay val="0"/>
          <c:txPr>
            <a:bodyPr/>
            <a:lstStyle/>
            <a:p>
              <a:pPr>
                <a:defRPr lang="ja-JP" sz="1200" b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[&gt;1]#,##0;0.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lang="ja-JP" sz="1050" b="0" i="0" u="none" strike="noStrike" baseline="0">
                <a:solidFill>
                  <a:srgbClr val="7B7B7B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logBase val="10"/>
          <c:orientation val="minMax"/>
          <c:max val="10000"/>
          <c:min val="1"/>
        </c:scaling>
        <c:delete val="0"/>
        <c:axPos val="l"/>
        <c:majorGridlines>
          <c:spPr>
            <a:ln w="15875">
              <a:solidFill>
                <a:srgbClr val="E7E6E6">
                  <a:lumMod val="75000"/>
                </a:srgbClr>
              </a:solidFill>
              <a:prstDash val="solid"/>
            </a:ln>
          </c:spPr>
        </c:majorGridlines>
        <c:minorGridlines>
          <c:spPr>
            <a:ln w="6350">
              <a:solidFill>
                <a:srgbClr val="E7E6E6">
                  <a:lumMod val="90000"/>
                </a:srgbClr>
              </a:solidFill>
              <a:prstDash val="solid"/>
            </a:ln>
          </c:spPr>
        </c:minorGridlines>
        <c:title>
          <c:tx>
            <c:strRef>
              <c:f>Sheet2!$I$2</c:f>
              <c:strCache>
                <c:ptCount val="1"/>
                <c:pt idx="0">
                  <c:v>Output Voltage (mV)</c:v>
                </c:pt>
              </c:strCache>
            </c:strRef>
          </c:tx>
          <c:layout>
            <c:manualLayout>
              <c:xMode val="edge"/>
              <c:yMode val="edge"/>
              <c:x val="1.4030674421507376E-2"/>
              <c:y val="0.35102948656342292"/>
            </c:manualLayout>
          </c:layout>
          <c:overlay val="0"/>
          <c:txPr>
            <a:bodyPr/>
            <a:lstStyle/>
            <a:p>
              <a:pPr>
                <a:defRPr lang="ja-JP" sz="1200" b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_);[Red]\(#,##0\)" sourceLinked="0"/>
        <c:majorTickMark val="out"/>
        <c:minorTickMark val="none"/>
        <c:tickLblPos val="nextTo"/>
        <c:spPr>
          <a:ln w="12700">
            <a:noFill/>
            <a:prstDash val="solid"/>
          </a:ln>
        </c:spPr>
        <c:txPr>
          <a:bodyPr rot="0" vert="horz"/>
          <a:lstStyle/>
          <a:p>
            <a:pPr>
              <a:defRPr lang="ja-JP" sz="1050" b="0" i="0" u="none" strike="noStrike" baseline="0">
                <a:solidFill>
                  <a:srgbClr val="7B7B7B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pPr>
            <a:endParaRPr lang="en-US"/>
          </a:p>
        </c:txPr>
        <c:crossAx val="482075640"/>
        <c:crossesAt val="1.0000000000000002E-3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138368860280798"/>
          <c:y val="0.58322039076224996"/>
          <c:w val="0.14780643657860523"/>
          <c:h val="0.18959142607174104"/>
        </c:manualLayout>
      </c:layout>
      <c:overlay val="0"/>
      <c:spPr>
        <a:solidFill>
          <a:sysClr val="window" lastClr="FFFFFF"/>
        </a:solidFill>
      </c:spPr>
    </c:legend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0.55607</cdr:x>
      <cdr:y>0.60381</cdr:y>
    </cdr:from>
    <cdr:to>
      <cdr:x>0.55779</cdr:x>
      <cdr:y>0.60381</cdr:y>
    </cdr:to>
    <cdr:sp macro="" textlink="">
      <cdr:nvSpPr>
        <cdr:cNvPr id="112641" name="Line 1">
          <a:extLst xmlns:a="http://schemas.openxmlformats.org/drawingml/2006/main">
            <a:ext uri="{FF2B5EF4-FFF2-40B4-BE49-F238E27FC236}">
              <a16:creationId xmlns:a16="http://schemas.microsoft.com/office/drawing/2014/main" id="{1E2F63AC-95AB-45FE-A4AB-04518990D2E3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887292" y="2551048"/>
          <a:ext cx="890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0.29113</cdr:x>
      <cdr:y>0.41471</cdr:y>
    </cdr:from>
    <cdr:to>
      <cdr:x>0.29113</cdr:x>
      <cdr:y>0.41471</cdr:y>
    </cdr:to>
    <cdr:sp macro="" textlink="">
      <cdr:nvSpPr>
        <cdr:cNvPr id="112642" name="Line 2">
          <a:extLst xmlns:a="http://schemas.openxmlformats.org/drawingml/2006/main">
            <a:ext uri="{FF2B5EF4-FFF2-40B4-BE49-F238E27FC236}">
              <a16:creationId xmlns:a16="http://schemas.microsoft.com/office/drawing/2014/main" id="{AFF28C1C-45BC-4E50-AC72-72167DEC3617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10403" y="1751298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0.55607</cdr:x>
      <cdr:y>0.60381</cdr:y>
    </cdr:from>
    <cdr:to>
      <cdr:x>0.55779</cdr:x>
      <cdr:y>0.60381</cdr:y>
    </cdr:to>
    <cdr:sp macro="" textlink="">
      <cdr:nvSpPr>
        <cdr:cNvPr id="112641" name="Line 1">
          <a:extLst xmlns:a="http://schemas.openxmlformats.org/drawingml/2006/main">
            <a:ext uri="{FF2B5EF4-FFF2-40B4-BE49-F238E27FC236}">
              <a16:creationId xmlns:a16="http://schemas.microsoft.com/office/drawing/2014/main" id="{1E2F63AC-95AB-45FE-A4AB-04518990D2E3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887292" y="2551048"/>
          <a:ext cx="890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0.29113</cdr:x>
      <cdr:y>0.41471</cdr:y>
    </cdr:from>
    <cdr:to>
      <cdr:x>0.29113</cdr:x>
      <cdr:y>0.41471</cdr:y>
    </cdr:to>
    <cdr:sp macro="" textlink="">
      <cdr:nvSpPr>
        <cdr:cNvPr id="112642" name="Line 2">
          <a:extLst xmlns:a="http://schemas.openxmlformats.org/drawingml/2006/main">
            <a:ext uri="{FF2B5EF4-FFF2-40B4-BE49-F238E27FC236}">
              <a16:creationId xmlns:a16="http://schemas.microsoft.com/office/drawing/2014/main" id="{AFF28C1C-45BC-4E50-AC72-72167DEC3617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10403" y="1751298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0.56466</cdr:x>
      <cdr:y>0.60111</cdr:y>
    </cdr:from>
    <cdr:to>
      <cdr:x>0.56613</cdr:x>
      <cdr:y>0.60111</cdr:y>
    </cdr:to>
    <cdr:sp macro="" textlink="">
      <cdr:nvSpPr>
        <cdr:cNvPr id="11264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887292" y="2551048"/>
          <a:ext cx="890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0.30709</cdr:x>
      <cdr:y>0.41373</cdr:y>
    </cdr:from>
    <cdr:to>
      <cdr:x>0.30709</cdr:x>
      <cdr:y>0.41373</cdr:y>
    </cdr:to>
    <cdr:sp macro="" textlink="">
      <cdr:nvSpPr>
        <cdr:cNvPr id="112642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10403" y="1751298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0.55607</cdr:x>
      <cdr:y>0.60381</cdr:y>
    </cdr:from>
    <cdr:to>
      <cdr:x>0.55779</cdr:x>
      <cdr:y>0.60381</cdr:y>
    </cdr:to>
    <cdr:sp macro="" textlink="">
      <cdr:nvSpPr>
        <cdr:cNvPr id="112641" name="Line 1">
          <a:extLst xmlns:a="http://schemas.openxmlformats.org/drawingml/2006/main">
            <a:ext uri="{FF2B5EF4-FFF2-40B4-BE49-F238E27FC236}">
              <a16:creationId xmlns:a16="http://schemas.microsoft.com/office/drawing/2014/main" id="{1E2F63AC-95AB-45FE-A4AB-04518990D2E3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887292" y="2551048"/>
          <a:ext cx="890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  <cdr:relSizeAnchor xmlns:cdr="http://schemas.openxmlformats.org/drawingml/2006/chartDrawing">
    <cdr:from>
      <cdr:x>0.29113</cdr:x>
      <cdr:y>0.41471</cdr:y>
    </cdr:from>
    <cdr:to>
      <cdr:x>0.29113</cdr:x>
      <cdr:y>0.41471</cdr:y>
    </cdr:to>
    <cdr:sp macro="" textlink="">
      <cdr:nvSpPr>
        <cdr:cNvPr id="112642" name="Line 2">
          <a:extLst xmlns:a="http://schemas.openxmlformats.org/drawingml/2006/main">
            <a:ext uri="{FF2B5EF4-FFF2-40B4-BE49-F238E27FC236}">
              <a16:creationId xmlns:a16="http://schemas.microsoft.com/office/drawing/2014/main" id="{AFF28C1C-45BC-4E50-AC72-72167DEC3617}"/>
            </a:ext>
          </a:extLst>
        </cdr:cNvPr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10403" y="1751298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0A9F3-AE65-8A4B-B5CD-6D3C38F8396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6CD3-1182-044C-A850-92D2A1C48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3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21765-0B55-5143-9102-D1D1C72B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©KEMET Corporation. All Rights Reserved.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4250E02-9316-0245-8B77-9E1F11E1FE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950" y="1277620"/>
            <a:ext cx="1813609" cy="3416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1A137A-EE21-2B4D-805D-38AF419DB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1801" y="640034"/>
            <a:ext cx="7581900" cy="574675"/>
          </a:xfrm>
          <a:prstGeom prst="rect">
            <a:avLst/>
          </a:prstGeom>
        </p:spPr>
        <p:txBody>
          <a:bodyPr/>
          <a:lstStyle>
            <a:lvl1pPr algn="r"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lvl="0"/>
            <a:r>
              <a:rPr lang="en-US" dirty="0"/>
              <a:t>Product Name Here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DA41E67-72CB-0D44-9863-7D64D92C22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1800" y="293913"/>
            <a:ext cx="7594600" cy="306977"/>
          </a:xfrm>
          <a:prstGeom prst="rect">
            <a:avLst/>
          </a:prstGeom>
        </p:spPr>
        <p:txBody>
          <a:bodyPr/>
          <a:lstStyle>
            <a:lvl1pPr algn="r"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lvl="0"/>
            <a:r>
              <a:rPr lang="en-US" dirty="0"/>
              <a:t>NAME OR DESCRIPTION INTRO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E547E71D-41D6-8341-ACD8-22DDF64A95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7950" y="1701800"/>
            <a:ext cx="3316150" cy="1079500"/>
          </a:xfrm>
          <a:prstGeom prst="rect">
            <a:avLst/>
          </a:prstGeom>
        </p:spPr>
        <p:txBody>
          <a:bodyPr/>
          <a:lstStyle>
            <a:lvl1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3pPr>
            <a:lvl4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4pPr>
            <a:lvl5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9E68689-ED36-3045-8BAE-F8403FBC19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8531" y="5849645"/>
            <a:ext cx="2434045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URL for more information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A40DC6C2-F623-1147-9C39-4B63F8C75E7B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267200" y="2955513"/>
            <a:ext cx="3746500" cy="23826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Characteristics graph / chart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29E31959-1F38-9B48-90B1-04FBA5D59B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6565" y="3024857"/>
            <a:ext cx="1258750" cy="27539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Benefits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C675746-AACF-A547-B63A-56572BBBBE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6564" y="3346669"/>
            <a:ext cx="3338484" cy="914400"/>
          </a:xfrm>
          <a:prstGeom prst="rect">
            <a:avLst/>
          </a:prstGeom>
        </p:spPr>
        <p:txBody>
          <a:bodyPr/>
          <a:lstStyle>
            <a:lvl1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3pPr>
            <a:lvl4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4pPr>
            <a:lvl5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Placeholder text</a:t>
            </a:r>
            <a:br>
              <a:rPr lang="en-US" dirty="0"/>
            </a:br>
            <a:r>
              <a:rPr lang="en-US" dirty="0"/>
              <a:t>Placeholder text</a:t>
            </a:r>
            <a:br>
              <a:rPr lang="en-US" dirty="0"/>
            </a:br>
            <a:r>
              <a:rPr lang="en-US" dirty="0"/>
              <a:t>Placeholder text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5BF9CD32-3F90-9247-ADB5-56FF2F3D1FF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842500" y="1386015"/>
            <a:ext cx="2019300" cy="10922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image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9B03A6F4-1C85-5347-BECF-DD5246E4B2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67200" y="1324231"/>
            <a:ext cx="2406870" cy="28991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Electrical Characteristics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163F6BAB-C5C4-DD4E-A54D-B03DBB62928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153400" y="2955513"/>
            <a:ext cx="3721100" cy="23826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Characteristics graph / chart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DDA17D4-D7B8-BC40-A64B-2CCF70BF447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67200" y="5399216"/>
            <a:ext cx="4451183" cy="3048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Applications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2C4CD1F9-451B-E643-B9A2-55BC7EECC69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8600" y="4419600"/>
            <a:ext cx="2031124" cy="3429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Part Number System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22DEADF-A553-9844-8246-C6F3B3F846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44499" y="1324231"/>
            <a:ext cx="2536516" cy="30686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Features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4436F6E-9613-7A45-89C3-35405C181D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67200" y="1679830"/>
            <a:ext cx="2425700" cy="850900"/>
          </a:xfrm>
          <a:prstGeom prst="rect">
            <a:avLst/>
          </a:prstGeom>
        </p:spPr>
        <p:txBody>
          <a:bodyPr/>
          <a:lstStyle>
            <a:lvl1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3pPr>
            <a:lvl4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4pPr>
            <a:lvl5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Placeholder text</a:t>
            </a:r>
            <a:br>
              <a:rPr lang="en-US" dirty="0"/>
            </a:br>
            <a:r>
              <a:rPr lang="en-US" dirty="0"/>
              <a:t>Placeholder text</a:t>
            </a:r>
            <a:br>
              <a:rPr lang="en-US" dirty="0"/>
            </a:br>
            <a:r>
              <a:rPr lang="en-US" dirty="0"/>
              <a:t>Placeholder text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0F84818-A989-A64D-BD3C-27EF8566C9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44499" y="1679830"/>
            <a:ext cx="2545490" cy="850900"/>
          </a:xfrm>
          <a:prstGeom prst="rect">
            <a:avLst/>
          </a:prstGeom>
        </p:spPr>
        <p:txBody>
          <a:bodyPr/>
          <a:lstStyle>
            <a:lvl1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3pPr>
            <a:lvl4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4pPr>
            <a:lvl5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Placeholder text</a:t>
            </a:r>
            <a:br>
              <a:rPr lang="en-US" dirty="0"/>
            </a:br>
            <a:r>
              <a:rPr lang="en-US" dirty="0"/>
              <a:t>Placeholder text</a:t>
            </a:r>
            <a:br>
              <a:rPr lang="en-US" dirty="0"/>
            </a:br>
            <a:r>
              <a:rPr lang="en-US" dirty="0"/>
              <a:t>Placeholder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9391B02-0ECC-E048-9674-148584C43B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67199" y="5780215"/>
            <a:ext cx="4469028" cy="68580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3pPr>
            <a:lvl4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4pPr>
            <a:lvl5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marL="171450" marR="0" lvl="0" indent="-17145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Placeholder</a:t>
            </a:r>
          </a:p>
          <a:p>
            <a:pPr marL="171450" marR="0" lvl="0" indent="-17145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Placeholder</a:t>
            </a:r>
          </a:p>
          <a:p>
            <a:pPr marL="171450" marR="0" lvl="0" indent="-17145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Placeholder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8676428-F6A3-4C47-9A33-CB92C1764F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67200" y="2617572"/>
            <a:ext cx="2406870" cy="28991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913277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21765-0B55-5143-9102-D1D1C72B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©KEMET Corporation. All Rights Reserved.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4250E02-9316-0245-8B77-9E1F11E1FE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7950" y="1277620"/>
            <a:ext cx="1813609" cy="3416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4B9EFF-8564-9B43-A527-4157A17DE5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51" y="3129961"/>
            <a:ext cx="155085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Device 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01A137A-EE21-2B4D-805D-38AF419DB9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1801" y="640034"/>
            <a:ext cx="7581900" cy="574675"/>
          </a:xfrm>
          <a:prstGeom prst="rect">
            <a:avLst/>
          </a:prstGeom>
        </p:spPr>
        <p:txBody>
          <a:bodyPr/>
          <a:lstStyle>
            <a:lvl1pPr algn="r"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lvl="0"/>
            <a:r>
              <a:rPr lang="en-US" dirty="0"/>
              <a:t>Product Name Here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DA41E67-72CB-0D44-9863-7D64D92C22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1800" y="293913"/>
            <a:ext cx="7592848" cy="306977"/>
          </a:xfrm>
          <a:prstGeom prst="rect">
            <a:avLst/>
          </a:prstGeom>
        </p:spPr>
        <p:txBody>
          <a:bodyPr/>
          <a:lstStyle>
            <a:lvl1pPr algn="r"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lvl="0"/>
            <a:r>
              <a:rPr lang="en-US" dirty="0"/>
              <a:t>NAME OR DESCRIPTION INTRO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E547E71D-41D6-8341-ACD8-22DDF64A95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7950" y="1701800"/>
            <a:ext cx="3316150" cy="1079500"/>
          </a:xfrm>
          <a:prstGeom prst="rect">
            <a:avLst/>
          </a:prstGeom>
        </p:spPr>
        <p:txBody>
          <a:bodyPr/>
          <a:lstStyle>
            <a:lvl1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3pPr>
            <a:lvl4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4pPr>
            <a:lvl5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9E68689-ED36-3045-8BAE-F8403FBC19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3349" y="5927634"/>
            <a:ext cx="2434045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URL for more information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12AF220-45FD-5A4E-BA75-855DD45841C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26680" y="1537140"/>
            <a:ext cx="1298722" cy="8763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image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A40DC6C2-F623-1147-9C39-4B63F8C75E7B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241800" y="2743200"/>
            <a:ext cx="7594600" cy="3492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Characteristics graph / chart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29E31959-1F38-9B48-90B1-04FBA5D59B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40389" y="3129961"/>
            <a:ext cx="1258750" cy="3429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Benefits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CABC1CC2-FCC6-3447-A4B6-CF02484EA3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7950" y="3683000"/>
            <a:ext cx="1246050" cy="838200"/>
          </a:xfrm>
          <a:prstGeom prst="rect">
            <a:avLst/>
          </a:prstGeom>
        </p:spPr>
        <p:txBody>
          <a:bodyPr/>
          <a:lstStyle>
            <a:lvl1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3pPr>
            <a:lvl4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4pPr>
            <a:lvl5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C675746-AACF-A547-B63A-56572BBBBE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140388" y="3683000"/>
            <a:ext cx="1347650" cy="914400"/>
          </a:xfrm>
          <a:prstGeom prst="rect">
            <a:avLst/>
          </a:prstGeom>
        </p:spPr>
        <p:txBody>
          <a:bodyPr/>
          <a:lstStyle>
            <a:lvl1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2pPr>
            <a:lvl3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3pPr>
            <a:lvl4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4pPr>
            <a:lvl5pPr marL="0">
              <a:lnSpc>
                <a:spcPts val="1500"/>
              </a:lnSpc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Placeholder text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742D0772-5A57-AC40-BD7A-962F76C8285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05900" y="1537140"/>
            <a:ext cx="1298722" cy="8763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image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5BF9CD32-3F90-9247-ADB5-56FF2F3D1FF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502900" y="1537140"/>
            <a:ext cx="1298722" cy="8763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image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9B03A6F4-1C85-5347-BECF-DD5246E4B2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67200" y="1549400"/>
            <a:ext cx="15621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Characteristics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96364E5-6156-BA4E-AE81-36AC47386A2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337300" y="1537140"/>
            <a:ext cx="1298722" cy="8763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image</a:t>
            </a:r>
          </a:p>
        </p:txBody>
      </p:sp>
    </p:spTree>
    <p:extLst>
      <p:ext uri="{BB962C8B-B14F-4D97-AF65-F5344CB8AC3E}">
        <p14:creationId xmlns:p14="http://schemas.microsoft.com/office/powerpoint/2010/main" val="2631888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14F74-F843-814E-ADC3-64C033377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123" y="6590805"/>
            <a:ext cx="2020192" cy="267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©KEMET Corporation.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6760B3-EBAD-7B40-A7AD-A6E84798DDF1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283"/>
          <a:stretch/>
        </p:blipFill>
        <p:spPr bwMode="auto">
          <a:xfrm>
            <a:off x="427296" y="363986"/>
            <a:ext cx="1532511" cy="537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bg object 16">
            <a:extLst>
              <a:ext uri="{FF2B5EF4-FFF2-40B4-BE49-F238E27FC236}">
                <a16:creationId xmlns:a16="http://schemas.microsoft.com/office/drawing/2014/main" id="{C6A3208E-F09D-E742-A2DE-05FD9611200E}"/>
              </a:ext>
            </a:extLst>
          </p:cNvPr>
          <p:cNvSpPr/>
          <p:nvPr userDrawn="1"/>
        </p:nvSpPr>
        <p:spPr>
          <a:xfrm>
            <a:off x="3924299" y="0"/>
            <a:ext cx="8277975" cy="6858000"/>
          </a:xfrm>
          <a:custGeom>
            <a:avLst/>
            <a:gdLst/>
            <a:ahLst/>
            <a:cxnLst/>
            <a:rect l="l" t="t" r="r" b="b"/>
            <a:pathLst>
              <a:path w="7565390" h="6812280">
                <a:moveTo>
                  <a:pt x="7564831" y="0"/>
                </a:moveTo>
                <a:lnTo>
                  <a:pt x="0" y="0"/>
                </a:lnTo>
                <a:lnTo>
                  <a:pt x="0" y="6812280"/>
                </a:lnTo>
                <a:lnTo>
                  <a:pt x="7564831" y="6812280"/>
                </a:lnTo>
                <a:lnTo>
                  <a:pt x="75648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09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12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None/>
        <a:defRPr sz="12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None/>
        <a:defRPr sz="12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None/>
        <a:defRPr sz="12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None/>
        <a:defRPr sz="12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kemet.com/en/us/sensors.html?t=891&amp;3=465736" TargetMode="External"/><Relationship Id="rId7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www.kemet.com/en/us/sensors.html?t=891&amp;3=50884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met.com/en/us/sensors.html?3=465737" TargetMode="External"/><Relationship Id="rId3" Type="http://schemas.openxmlformats.org/officeDocument/2006/relationships/chart" Target="../charts/chart3.xml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met.com/en/us/sensors.html?t=891&amp;3=508845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hyperlink" Target="https://www.kemet.com/en/us/sensors.html?3=4925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グラフ 14">
            <a:extLst>
              <a:ext uri="{FF2B5EF4-FFF2-40B4-BE49-F238E27FC236}">
                <a16:creationId xmlns:a16="http://schemas.microsoft.com/office/drawing/2014/main" id="{48CFAF01-03D5-42E8-B1DC-1C0317766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889958"/>
              </p:ext>
            </p:extLst>
          </p:nvPr>
        </p:nvGraphicFramePr>
        <p:xfrm>
          <a:off x="7602909" y="1405479"/>
          <a:ext cx="4526584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7B21AA-0540-9E4A-A65E-BEC9D7A6B35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447456" y="6464692"/>
            <a:ext cx="1744540" cy="267195"/>
          </a:xfrm>
          <a:prstGeom prst="rect">
            <a:avLst/>
          </a:prstGeom>
        </p:spPr>
        <p:txBody>
          <a:bodyPr anchor="b"/>
          <a:lstStyle/>
          <a:p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©KEMET Corporation. All Rights Reserved.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1A3E2D-9D9D-CC4F-A4BC-CA8648F813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5686" y="1506414"/>
            <a:ext cx="3493490" cy="889527"/>
          </a:xfrm>
        </p:spPr>
        <p:txBody>
          <a:bodyPr/>
          <a:lstStyle/>
          <a:p>
            <a:r>
              <a:rPr lang="en-US" dirty="0"/>
              <a:t>The C/CT series are clamp-on current sensors that can be used to measure currents in live wires. C/CT-0306 is suitable for currents from 10 up to 30 A.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896390-EBB4-5742-A9DC-36595031BD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7513" y="2427090"/>
            <a:ext cx="1258750" cy="2753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5C2179-7749-5B44-A9B1-19A690BDF5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686" y="2671788"/>
            <a:ext cx="3746500" cy="830908"/>
          </a:xfrm>
        </p:spPr>
        <p:txBody>
          <a:bodyPr/>
          <a:lstStyle/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Compact and slim design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Flat temperature characteristics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UL 94 V–0 flame retardant rated case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RoHS compliant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FB94C8-2E17-1A45-BEFF-4C4180EA24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5449" y="5206631"/>
            <a:ext cx="2536516" cy="289910"/>
          </a:xfrm>
        </p:spPr>
        <p:txBody>
          <a:bodyPr/>
          <a:lstStyle/>
          <a:p>
            <a:r>
              <a:rPr lang="en-US" dirty="0"/>
              <a:t>C/CT Series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F2B598-E171-BC4F-BD00-E0714A6A25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039" y="1185176"/>
            <a:ext cx="3493491" cy="3416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F285F3-BE14-D740-8E59-AEF110CCE8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2150" y="3604401"/>
            <a:ext cx="4451183" cy="3048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802D65-B035-45E8-A43D-51E53BA9B93B}"/>
              </a:ext>
            </a:extLst>
          </p:cNvPr>
          <p:cNvCxnSpPr>
            <a:cxnSpLocks/>
          </p:cNvCxnSpPr>
          <p:nvPr/>
        </p:nvCxnSpPr>
        <p:spPr>
          <a:xfrm>
            <a:off x="331123" y="1154543"/>
            <a:ext cx="1010096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1FC29F-03B8-4653-BE68-48ABD1496D07}"/>
              </a:ext>
            </a:extLst>
          </p:cNvPr>
          <p:cNvCxnSpPr/>
          <p:nvPr/>
        </p:nvCxnSpPr>
        <p:spPr>
          <a:xfrm>
            <a:off x="1143839" y="2559459"/>
            <a:ext cx="1250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12E1DE-A718-4C13-8E14-D83555A1B3FC}"/>
              </a:ext>
            </a:extLst>
          </p:cNvPr>
          <p:cNvCxnSpPr>
            <a:cxnSpLocks/>
          </p:cNvCxnSpPr>
          <p:nvPr/>
        </p:nvCxnSpPr>
        <p:spPr>
          <a:xfrm>
            <a:off x="1560726" y="5352718"/>
            <a:ext cx="788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C3ABBA-9482-4F13-A69B-91B732A340FD}"/>
              </a:ext>
            </a:extLst>
          </p:cNvPr>
          <p:cNvCxnSpPr>
            <a:cxnSpLocks/>
          </p:cNvCxnSpPr>
          <p:nvPr/>
        </p:nvCxnSpPr>
        <p:spPr>
          <a:xfrm>
            <a:off x="1515497" y="3732020"/>
            <a:ext cx="985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28ACECA-D550-43D9-AF07-275C7B31CD1C}"/>
              </a:ext>
            </a:extLst>
          </p:cNvPr>
          <p:cNvCxnSpPr>
            <a:cxnSpLocks/>
          </p:cNvCxnSpPr>
          <p:nvPr/>
        </p:nvCxnSpPr>
        <p:spPr>
          <a:xfrm>
            <a:off x="6299419" y="1632694"/>
            <a:ext cx="1083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B1AF60BD-DDBC-4B8A-9151-A6BAB010160A}"/>
              </a:ext>
            </a:extLst>
          </p:cNvPr>
          <p:cNvSpPr txBox="1">
            <a:spLocks/>
          </p:cNvSpPr>
          <p:nvPr/>
        </p:nvSpPr>
        <p:spPr>
          <a:xfrm>
            <a:off x="312150" y="3878507"/>
            <a:ext cx="3746500" cy="12970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EMS current measurement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High performance distributions boards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Power conditioners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Power monitoring systems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Inverters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Industrial machinery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id="{7C6C3849-BAEE-4908-8A9E-90AD744CBBA9}"/>
              </a:ext>
            </a:extLst>
          </p:cNvPr>
          <p:cNvSpPr txBox="1">
            <a:spLocks/>
          </p:cNvSpPr>
          <p:nvPr/>
        </p:nvSpPr>
        <p:spPr>
          <a:xfrm>
            <a:off x="8584372" y="6078041"/>
            <a:ext cx="3474394" cy="3502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hlinkClick r:id="rId3"/>
              </a:rPr>
              <a:t>https://www.kemet.com/en/us/sensors</a:t>
            </a:r>
            <a:endParaRPr lang="en-US" dirty="0"/>
          </a:p>
        </p:txBody>
      </p:sp>
      <p:pic>
        <p:nvPicPr>
          <p:cNvPr id="88" name="図 49">
            <a:extLst>
              <a:ext uri="{FF2B5EF4-FFF2-40B4-BE49-F238E27FC236}">
                <a16:creationId xmlns:a16="http://schemas.microsoft.com/office/drawing/2014/main" id="{3DEF2519-1198-4642-B39D-6A4181B89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75" b="96283" l="9907" r="89977">
                        <a14:foregroundMark x1="30886" y1="9872" x2="30886" y2="9872"/>
                        <a14:foregroundMark x1="35082" y1="5807" x2="35082" y2="5807"/>
                        <a14:foregroundMark x1="70396" y1="92451" x2="70396" y2="92451"/>
                        <a14:foregroundMark x1="69347" y1="96283" x2="69347" y2="96283"/>
                        <a14:foregroundMark x1="39277" y1="52265" x2="39510" y2="50058"/>
                        <a14:foregroundMark x1="39744" y1="48780" x2="39744" y2="47735"/>
                        <a14:foregroundMark x1="40326" y1="49245" x2="39977" y2="475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3808" y="462417"/>
            <a:ext cx="1017069" cy="974002"/>
          </a:xfrm>
          <a:prstGeom prst="rect">
            <a:avLst/>
          </a:prstGeom>
        </p:spPr>
      </p:pic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6B0A70CD-7F1C-4A7C-A827-9228686BADF0}"/>
              </a:ext>
            </a:extLst>
          </p:cNvPr>
          <p:cNvSpPr txBox="1">
            <a:spLocks/>
          </p:cNvSpPr>
          <p:nvPr/>
        </p:nvSpPr>
        <p:spPr>
          <a:xfrm>
            <a:off x="4319210" y="205026"/>
            <a:ext cx="7592848" cy="3069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C/CT Series, High Current AC Sensor, Snap-on Type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DC3B587C-9885-4F21-9DB8-C28790B83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029" y="503265"/>
            <a:ext cx="2128771" cy="574675"/>
          </a:xfrm>
        </p:spPr>
        <p:txBody>
          <a:bodyPr/>
          <a:lstStyle/>
          <a:p>
            <a:pPr algn="l"/>
            <a:r>
              <a:rPr lang="en-US" b="1" dirty="0"/>
              <a:t>C/CT-0306</a:t>
            </a:r>
          </a:p>
        </p:txBody>
      </p:sp>
      <p:pic>
        <p:nvPicPr>
          <p:cNvPr id="94" name="Content Placeholder 30" descr="A picture containing adapter&#10;&#10;Description automatically generated">
            <a:extLst>
              <a:ext uri="{FF2B5EF4-FFF2-40B4-BE49-F238E27FC236}">
                <a16:creationId xmlns:a16="http://schemas.microsoft.com/office/drawing/2014/main" id="{DFFE8250-0ACA-4A7D-ACDE-156298D5C5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4" y="5797002"/>
            <a:ext cx="770744" cy="650887"/>
          </a:xfrm>
          <a:prstGeom prst="rect">
            <a:avLst/>
          </a:prstGeom>
        </p:spPr>
      </p:pic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611FC724-D319-4956-9AA6-41F98EBA0E9E}"/>
              </a:ext>
            </a:extLst>
          </p:cNvPr>
          <p:cNvSpPr txBox="1">
            <a:spLocks/>
          </p:cNvSpPr>
          <p:nvPr/>
        </p:nvSpPr>
        <p:spPr>
          <a:xfrm>
            <a:off x="4062186" y="1487875"/>
            <a:ext cx="2414525" cy="3479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Electrical Characteristics</a:t>
            </a:r>
          </a:p>
          <a:p>
            <a:endParaRPr lang="en-US" dirty="0"/>
          </a:p>
        </p:txBody>
      </p:sp>
      <p:graphicFrame>
        <p:nvGraphicFramePr>
          <p:cNvPr id="104" name="表 43">
            <a:extLst>
              <a:ext uri="{FF2B5EF4-FFF2-40B4-BE49-F238E27FC236}">
                <a16:creationId xmlns:a16="http://schemas.microsoft.com/office/drawing/2014/main" id="{E44C30E5-76EE-4B6D-A267-9AEF99119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829"/>
              </p:ext>
            </p:extLst>
          </p:nvPr>
        </p:nvGraphicFramePr>
        <p:xfrm>
          <a:off x="4190479" y="1902915"/>
          <a:ext cx="3284137" cy="397936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423077">
                  <a:extLst>
                    <a:ext uri="{9D8B030D-6E8A-4147-A177-3AD203B41FA5}">
                      <a16:colId xmlns:a16="http://schemas.microsoft.com/office/drawing/2014/main" val="3107432834"/>
                    </a:ext>
                  </a:extLst>
                </a:gridCol>
                <a:gridCol w="1861060">
                  <a:extLst>
                    <a:ext uri="{9D8B030D-6E8A-4147-A177-3AD203B41FA5}">
                      <a16:colId xmlns:a16="http://schemas.microsoft.com/office/drawing/2014/main" val="2192488597"/>
                    </a:ext>
                  </a:extLst>
                </a:gridCol>
              </a:tblGrid>
              <a:tr h="245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Performance Characteristics</a:t>
                      </a:r>
                      <a:endParaRPr lang="en-US" sz="10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46742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Rated Current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30 A for C/CT-0306</a:t>
                      </a:r>
                      <a:endParaRPr lang="en-US" sz="10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45167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 A for C/CT-0810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44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 A for C/CT-1216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14724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250 A for C/CT-2524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21448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Applicable Current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0.1 – 50 A for C/CT-0306</a:t>
                      </a:r>
                      <a:endParaRPr lang="en-US" sz="10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78776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 – 120 A for C/CT-0810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154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 – 150 A for C/CT-1216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6858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 – 340 A for C/CT-2524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646201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Output Voltage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3"/>
                          </a:solidFill>
                          <a:effectLst/>
                        </a:rPr>
                        <a:t>100 ±2 mV for C/CT-0306</a:t>
                      </a:r>
                      <a:endParaRPr lang="en-US" sz="1000" b="1" i="0" u="none" strike="noStrike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37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270 ±5 mV for C/CT-0810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50064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400 ±8 mV for C/CT-1216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45951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1,250 ±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25 mV for C/CT-2524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982726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Current Transformation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Ratio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3"/>
                          </a:solidFill>
                          <a:effectLst/>
                        </a:rPr>
                        <a:t>3,000 for C/CT-0306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C/CT-0810 and C/CT-1216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2283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2,000 for C/CT-2524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992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Output Protection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7.5 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827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Insulation Resistance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 MΩ at 500 VDC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665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Operating Temperature  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-10ºC to +60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308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Storage Temperature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-20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 to +75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931486"/>
                  </a:ext>
                </a:extLst>
              </a:tr>
            </a:tbl>
          </a:graphicData>
        </a:graphic>
      </p:graphicFrame>
      <p:sp>
        <p:nvSpPr>
          <p:cNvPr id="106" name="Text Placeholder 15">
            <a:extLst>
              <a:ext uri="{FF2B5EF4-FFF2-40B4-BE49-F238E27FC236}">
                <a16:creationId xmlns:a16="http://schemas.microsoft.com/office/drawing/2014/main" id="{D10A9D26-94FF-44EB-B7D1-6982ABD0EF7A}"/>
              </a:ext>
            </a:extLst>
          </p:cNvPr>
          <p:cNvSpPr txBox="1">
            <a:spLocks/>
          </p:cNvSpPr>
          <p:nvPr/>
        </p:nvSpPr>
        <p:spPr>
          <a:xfrm>
            <a:off x="7602909" y="1487875"/>
            <a:ext cx="2824804" cy="394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8" name="Text Placeholder 15">
            <a:extLst>
              <a:ext uri="{FF2B5EF4-FFF2-40B4-BE49-F238E27FC236}">
                <a16:creationId xmlns:a16="http://schemas.microsoft.com/office/drawing/2014/main" id="{F39FE752-E4B2-4090-B7E7-E09DAB2B3726}"/>
              </a:ext>
            </a:extLst>
          </p:cNvPr>
          <p:cNvSpPr txBox="1">
            <a:spLocks/>
          </p:cNvSpPr>
          <p:nvPr/>
        </p:nvSpPr>
        <p:spPr>
          <a:xfrm>
            <a:off x="7687505" y="1447021"/>
            <a:ext cx="2824804" cy="394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Output Voltage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04C5D98-BCD6-49A5-AF60-0D60E739207A}"/>
              </a:ext>
            </a:extLst>
          </p:cNvPr>
          <p:cNvCxnSpPr>
            <a:cxnSpLocks/>
          </p:cNvCxnSpPr>
          <p:nvPr/>
        </p:nvCxnSpPr>
        <p:spPr>
          <a:xfrm>
            <a:off x="9099907" y="1596118"/>
            <a:ext cx="1083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>
            <a:extLst>
              <a:ext uri="{FF2B5EF4-FFF2-40B4-BE49-F238E27FC236}">
                <a16:creationId xmlns:a16="http://schemas.microsoft.com/office/drawing/2014/main" id="{4091D8B3-4FD5-4040-A5BA-3AED4BDBEF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26" y="5582696"/>
            <a:ext cx="1161642" cy="1079501"/>
          </a:xfrm>
          <a:prstGeom prst="rect">
            <a:avLst/>
          </a:prstGeom>
        </p:spPr>
      </p:pic>
      <p:sp>
        <p:nvSpPr>
          <p:cNvPr id="34" name="テキスト ボックス 51">
            <a:extLst>
              <a:ext uri="{FF2B5EF4-FFF2-40B4-BE49-F238E27FC236}">
                <a16:creationId xmlns:a16="http://schemas.microsoft.com/office/drawing/2014/main" id="{AC05BF5C-3ABD-4C17-97AA-F0D1254BC3B8}"/>
              </a:ext>
            </a:extLst>
          </p:cNvPr>
          <p:cNvSpPr txBox="1"/>
          <p:nvPr/>
        </p:nvSpPr>
        <p:spPr>
          <a:xfrm>
            <a:off x="1436292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C/CT-1216</a:t>
            </a:r>
            <a:endParaRPr kumimoji="1" lang="ja-JP" altLang="en-US" sz="1000" b="1" dirty="0"/>
          </a:p>
        </p:txBody>
      </p:sp>
      <p:pic>
        <p:nvPicPr>
          <p:cNvPr id="35" name="Picture 34" descr="A picture containing indoor, guitar&#10;&#10;Description automatically generated">
            <a:extLst>
              <a:ext uri="{FF2B5EF4-FFF2-40B4-BE49-F238E27FC236}">
                <a16:creationId xmlns:a16="http://schemas.microsoft.com/office/drawing/2014/main" id="{3C9F2F9E-8A5D-4AC6-B4DE-C13744D40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45" y="5762294"/>
            <a:ext cx="879911" cy="720305"/>
          </a:xfrm>
          <a:prstGeom prst="rect">
            <a:avLst/>
          </a:prstGeom>
        </p:spPr>
      </p:pic>
      <p:sp>
        <p:nvSpPr>
          <p:cNvPr id="37" name="テキスト ボックス 51">
            <a:extLst>
              <a:ext uri="{FF2B5EF4-FFF2-40B4-BE49-F238E27FC236}">
                <a16:creationId xmlns:a16="http://schemas.microsoft.com/office/drawing/2014/main" id="{7393C2D3-7201-424B-8CD6-829660D7968E}"/>
              </a:ext>
            </a:extLst>
          </p:cNvPr>
          <p:cNvSpPr txBox="1"/>
          <p:nvPr/>
        </p:nvSpPr>
        <p:spPr>
          <a:xfrm>
            <a:off x="2472764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C/CT-2524</a:t>
            </a:r>
            <a:endParaRPr kumimoji="1" lang="ja-JP" altLang="en-US" sz="1000" b="1" dirty="0"/>
          </a:p>
        </p:txBody>
      </p:sp>
      <p:sp>
        <p:nvSpPr>
          <p:cNvPr id="41" name="テキスト ボックス 50">
            <a:extLst>
              <a:ext uri="{FF2B5EF4-FFF2-40B4-BE49-F238E27FC236}">
                <a16:creationId xmlns:a16="http://schemas.microsoft.com/office/drawing/2014/main" id="{22030F43-934A-470A-9FDB-43FCB357C4BE}"/>
              </a:ext>
            </a:extLst>
          </p:cNvPr>
          <p:cNvSpPr txBox="1"/>
          <p:nvPr/>
        </p:nvSpPr>
        <p:spPr>
          <a:xfrm>
            <a:off x="423500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C/CT-0810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93494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グラフ 6">
            <a:extLst>
              <a:ext uri="{FF2B5EF4-FFF2-40B4-BE49-F238E27FC236}">
                <a16:creationId xmlns:a16="http://schemas.microsoft.com/office/drawing/2014/main" id="{3366E980-517E-4BA9-81D2-36F8A68543EC}"/>
              </a:ext>
            </a:extLst>
          </p:cNvPr>
          <p:cNvGraphicFramePr>
            <a:graphicFrameLocks/>
          </p:cNvGraphicFramePr>
          <p:nvPr/>
        </p:nvGraphicFramePr>
        <p:xfrm>
          <a:off x="7602909" y="1405479"/>
          <a:ext cx="452658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3" name="Content Placeholder 30" descr="A picture containing adapter&#10;&#10;Description automatically generated">
            <a:extLst>
              <a:ext uri="{FF2B5EF4-FFF2-40B4-BE49-F238E27FC236}">
                <a16:creationId xmlns:a16="http://schemas.microsoft.com/office/drawing/2014/main" id="{CCEBC4E4-5CEB-41D0-99BA-A8D75CDE86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74" y="533032"/>
            <a:ext cx="974504" cy="82296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7B21AA-0540-9E4A-A65E-BEC9D7A6B35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447456" y="6464692"/>
            <a:ext cx="1744540" cy="267195"/>
          </a:xfrm>
          <a:prstGeom prst="rect">
            <a:avLst/>
          </a:prstGeom>
        </p:spPr>
        <p:txBody>
          <a:bodyPr anchor="b"/>
          <a:lstStyle/>
          <a:p>
            <a:r>
              <a:rPr lang="en-US" sz="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©KEMET Corporation. All Rights Reserved.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1A3E2D-9D9D-CC4F-A4BC-CA8648F813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5686" y="1506414"/>
            <a:ext cx="3493490" cy="889527"/>
          </a:xfrm>
        </p:spPr>
        <p:txBody>
          <a:bodyPr/>
          <a:lstStyle/>
          <a:p>
            <a:r>
              <a:rPr lang="en-US" dirty="0"/>
              <a:t>The C/CT series are clamp-on current sensors that can be used to measure currents in live wires. C/CT-0810 is suitable for currents from 50 up to 80 A.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896390-EBB4-5742-A9DC-36595031BD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7513" y="2427090"/>
            <a:ext cx="1258750" cy="2753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5C2179-7749-5B44-A9B1-19A690BDF5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686" y="2671788"/>
            <a:ext cx="3746500" cy="830908"/>
          </a:xfrm>
        </p:spPr>
        <p:txBody>
          <a:bodyPr/>
          <a:lstStyle/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Compact and slim design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Flat temperature characteristics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UL 94 V–0 flame retardant rated case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RoHS compliant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FB94C8-2E17-1A45-BEFF-4C4180EA24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5449" y="5206631"/>
            <a:ext cx="2536516" cy="289910"/>
          </a:xfrm>
        </p:spPr>
        <p:txBody>
          <a:bodyPr/>
          <a:lstStyle/>
          <a:p>
            <a:r>
              <a:rPr lang="en-US" dirty="0"/>
              <a:t>C/CT Series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F2B598-E171-BC4F-BD00-E0714A6A25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039" y="1185176"/>
            <a:ext cx="3493491" cy="3416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F285F3-BE14-D740-8E59-AEF110CCE8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2150" y="3604401"/>
            <a:ext cx="4451183" cy="3048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802D65-B035-45E8-A43D-51E53BA9B93B}"/>
              </a:ext>
            </a:extLst>
          </p:cNvPr>
          <p:cNvCxnSpPr>
            <a:cxnSpLocks/>
          </p:cNvCxnSpPr>
          <p:nvPr/>
        </p:nvCxnSpPr>
        <p:spPr>
          <a:xfrm>
            <a:off x="331123" y="1154543"/>
            <a:ext cx="1010096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1FC29F-03B8-4653-BE68-48ABD1496D07}"/>
              </a:ext>
            </a:extLst>
          </p:cNvPr>
          <p:cNvCxnSpPr/>
          <p:nvPr/>
        </p:nvCxnSpPr>
        <p:spPr>
          <a:xfrm>
            <a:off x="1143839" y="2559459"/>
            <a:ext cx="1250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12E1DE-A718-4C13-8E14-D83555A1B3FC}"/>
              </a:ext>
            </a:extLst>
          </p:cNvPr>
          <p:cNvCxnSpPr>
            <a:cxnSpLocks/>
          </p:cNvCxnSpPr>
          <p:nvPr/>
        </p:nvCxnSpPr>
        <p:spPr>
          <a:xfrm>
            <a:off x="1560726" y="5352718"/>
            <a:ext cx="788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A1323D8-FE85-496B-9570-793869381A2C}"/>
              </a:ext>
            </a:extLst>
          </p:cNvPr>
          <p:cNvSpPr/>
          <p:nvPr/>
        </p:nvSpPr>
        <p:spPr>
          <a:xfrm>
            <a:off x="5958164" y="5996579"/>
            <a:ext cx="251131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/>
              <a:buChar char="•"/>
            </a:pPr>
            <a:endParaRPr lang="en-US" sz="1200">
              <a:cs typeface="Arial" panose="020B0604020202020204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C3ABBA-9482-4F13-A69B-91B732A340FD}"/>
              </a:ext>
            </a:extLst>
          </p:cNvPr>
          <p:cNvCxnSpPr>
            <a:cxnSpLocks/>
          </p:cNvCxnSpPr>
          <p:nvPr/>
        </p:nvCxnSpPr>
        <p:spPr>
          <a:xfrm>
            <a:off x="1515497" y="3732020"/>
            <a:ext cx="985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28ACECA-D550-43D9-AF07-275C7B31CD1C}"/>
              </a:ext>
            </a:extLst>
          </p:cNvPr>
          <p:cNvCxnSpPr>
            <a:cxnSpLocks/>
          </p:cNvCxnSpPr>
          <p:nvPr/>
        </p:nvCxnSpPr>
        <p:spPr>
          <a:xfrm>
            <a:off x="6299419" y="1632694"/>
            <a:ext cx="1083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B1AF60BD-DDBC-4B8A-9151-A6BAB010160A}"/>
              </a:ext>
            </a:extLst>
          </p:cNvPr>
          <p:cNvSpPr txBox="1">
            <a:spLocks/>
          </p:cNvSpPr>
          <p:nvPr/>
        </p:nvSpPr>
        <p:spPr>
          <a:xfrm>
            <a:off x="312150" y="3878507"/>
            <a:ext cx="3746500" cy="12970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EMS current measurement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High performance distributions boards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Power conditioners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Power monitoring systems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Inverters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Industrial machinery</a:t>
            </a:r>
          </a:p>
        </p:txBody>
      </p:sp>
      <p:sp>
        <p:nvSpPr>
          <p:cNvPr id="87" name="Text Placeholder 7">
            <a:hlinkClick r:id="rId4"/>
            <a:extLst>
              <a:ext uri="{FF2B5EF4-FFF2-40B4-BE49-F238E27FC236}">
                <a16:creationId xmlns:a16="http://schemas.microsoft.com/office/drawing/2014/main" id="{7C6C3849-BAEE-4908-8A9E-90AD744CBBA9}"/>
              </a:ext>
            </a:extLst>
          </p:cNvPr>
          <p:cNvSpPr txBox="1">
            <a:spLocks/>
          </p:cNvSpPr>
          <p:nvPr/>
        </p:nvSpPr>
        <p:spPr>
          <a:xfrm>
            <a:off x="8584372" y="6078041"/>
            <a:ext cx="3474394" cy="3502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hlinkClick r:id="rId4"/>
              </a:rPr>
              <a:t>https://www.kemet.com/en/us/sensors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6B0A70CD-7F1C-4A7C-A827-9228686BADF0}"/>
              </a:ext>
            </a:extLst>
          </p:cNvPr>
          <p:cNvSpPr txBox="1">
            <a:spLocks/>
          </p:cNvSpPr>
          <p:nvPr/>
        </p:nvSpPr>
        <p:spPr>
          <a:xfrm>
            <a:off x="4319210" y="205026"/>
            <a:ext cx="7592848" cy="3069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C/CT Series, High Current AC Sensor, Snap-on Type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DC3B587C-9885-4F21-9DB8-C28790B83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029" y="503265"/>
            <a:ext cx="2128771" cy="574675"/>
          </a:xfrm>
        </p:spPr>
        <p:txBody>
          <a:bodyPr/>
          <a:lstStyle/>
          <a:p>
            <a:pPr algn="l"/>
            <a:r>
              <a:rPr lang="en-US" b="1" dirty="0"/>
              <a:t>C/CT-0810</a:t>
            </a:r>
          </a:p>
        </p:txBody>
      </p:sp>
      <p:pic>
        <p:nvPicPr>
          <p:cNvPr id="96" name="Picture 3">
            <a:extLst>
              <a:ext uri="{FF2B5EF4-FFF2-40B4-BE49-F238E27FC236}">
                <a16:creationId xmlns:a16="http://schemas.microsoft.com/office/drawing/2014/main" id="{D57102E9-FD94-45EC-A72F-1FF965613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26" y="5582696"/>
            <a:ext cx="1161642" cy="1079501"/>
          </a:xfrm>
          <a:prstGeom prst="rect">
            <a:avLst/>
          </a:prstGeom>
        </p:spPr>
      </p:pic>
      <p:sp>
        <p:nvSpPr>
          <p:cNvPr id="97" name="テキスト ボックス 51">
            <a:extLst>
              <a:ext uri="{FF2B5EF4-FFF2-40B4-BE49-F238E27FC236}">
                <a16:creationId xmlns:a16="http://schemas.microsoft.com/office/drawing/2014/main" id="{8B03F3C7-F054-4DFA-9CF3-F608EFB995D6}"/>
              </a:ext>
            </a:extLst>
          </p:cNvPr>
          <p:cNvSpPr txBox="1"/>
          <p:nvPr/>
        </p:nvSpPr>
        <p:spPr>
          <a:xfrm>
            <a:off x="1436292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C/CT-1216</a:t>
            </a:r>
            <a:endParaRPr kumimoji="1" lang="ja-JP" altLang="en-US" sz="1000" b="1" dirty="0"/>
          </a:p>
        </p:txBody>
      </p:sp>
      <p:pic>
        <p:nvPicPr>
          <p:cNvPr id="99" name="Picture 98" descr="A picture containing indoor, guitar&#10;&#10;Description automatically generated">
            <a:extLst>
              <a:ext uri="{FF2B5EF4-FFF2-40B4-BE49-F238E27FC236}">
                <a16:creationId xmlns:a16="http://schemas.microsoft.com/office/drawing/2014/main" id="{B8F84766-7E5C-4076-89D1-E41E65F42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45" y="5762294"/>
            <a:ext cx="879911" cy="720305"/>
          </a:xfrm>
          <a:prstGeom prst="rect">
            <a:avLst/>
          </a:prstGeom>
        </p:spPr>
      </p:pic>
      <p:sp>
        <p:nvSpPr>
          <p:cNvPr id="100" name="テキスト ボックス 51">
            <a:extLst>
              <a:ext uri="{FF2B5EF4-FFF2-40B4-BE49-F238E27FC236}">
                <a16:creationId xmlns:a16="http://schemas.microsoft.com/office/drawing/2014/main" id="{AE58316B-2423-4129-9E91-3A638A93373E}"/>
              </a:ext>
            </a:extLst>
          </p:cNvPr>
          <p:cNvSpPr txBox="1"/>
          <p:nvPr/>
        </p:nvSpPr>
        <p:spPr>
          <a:xfrm>
            <a:off x="2472764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C/CT-2524</a:t>
            </a:r>
            <a:endParaRPr kumimoji="1" lang="ja-JP" altLang="en-US" sz="1000" b="1" dirty="0"/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611FC724-D319-4956-9AA6-41F98EBA0E9E}"/>
              </a:ext>
            </a:extLst>
          </p:cNvPr>
          <p:cNvSpPr txBox="1">
            <a:spLocks/>
          </p:cNvSpPr>
          <p:nvPr/>
        </p:nvSpPr>
        <p:spPr>
          <a:xfrm>
            <a:off x="4062186" y="1487875"/>
            <a:ext cx="2414525" cy="3479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Electrical Characteristics</a:t>
            </a:r>
          </a:p>
          <a:p>
            <a:endParaRPr lang="en-US" dirty="0"/>
          </a:p>
        </p:txBody>
      </p:sp>
      <p:graphicFrame>
        <p:nvGraphicFramePr>
          <p:cNvPr id="104" name="表 43">
            <a:extLst>
              <a:ext uri="{FF2B5EF4-FFF2-40B4-BE49-F238E27FC236}">
                <a16:creationId xmlns:a16="http://schemas.microsoft.com/office/drawing/2014/main" id="{E44C30E5-76EE-4B6D-A267-9AEF99119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79167"/>
              </p:ext>
            </p:extLst>
          </p:nvPr>
        </p:nvGraphicFramePr>
        <p:xfrm>
          <a:off x="4190479" y="1902915"/>
          <a:ext cx="3284137" cy="3979368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423077">
                  <a:extLst>
                    <a:ext uri="{9D8B030D-6E8A-4147-A177-3AD203B41FA5}">
                      <a16:colId xmlns:a16="http://schemas.microsoft.com/office/drawing/2014/main" val="3107432834"/>
                    </a:ext>
                  </a:extLst>
                </a:gridCol>
                <a:gridCol w="1861060">
                  <a:extLst>
                    <a:ext uri="{9D8B030D-6E8A-4147-A177-3AD203B41FA5}">
                      <a16:colId xmlns:a16="http://schemas.microsoft.com/office/drawing/2014/main" val="2192488597"/>
                    </a:ext>
                  </a:extLst>
                </a:gridCol>
              </a:tblGrid>
              <a:tr h="245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Performance Characteristics</a:t>
                      </a:r>
                      <a:endParaRPr lang="en-US" sz="1000" b="1" i="0" u="none" strike="noStrike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46742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Rated Current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A for C/CT-0306</a:t>
                      </a: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45167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A for C/CT-0810</a:t>
                      </a: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44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 A for C/CT-1216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14724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250 A for C/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CT-2524</a:t>
                      </a: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21448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Applicable Current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– 50 A for C/CT-0306</a:t>
                      </a: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78776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 – 120 A for C/CT-0810</a:t>
                      </a: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3154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 – 150 A for C/CT-1216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6858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 – 340 A for C/CT-2524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646201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Output Voltage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±2 mV for C/CT-0306</a:t>
                      </a: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37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 ±5 mV for C/CT-0810</a:t>
                      </a: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50064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400 ±8 mV for C/CT-1216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45951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1,250 ±25 mV for C/CT-2524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982726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Current Transformation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Ratio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3"/>
                          </a:solidFill>
                          <a:effectLst/>
                        </a:rPr>
                        <a:t>3,000 for C/CT-0810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C/CT-0306 and C/CT-1216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2283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2,000 for C/CT-2524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992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Output Protection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7.5 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827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Insulation Resistance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 MΩ at 500 VDC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665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Operating Temperature  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-10ºC to +60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308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Storage Temperature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-20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 to +75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931486"/>
                  </a:ext>
                </a:extLst>
              </a:tr>
            </a:tbl>
          </a:graphicData>
        </a:graphic>
      </p:graphicFrame>
      <p:sp>
        <p:nvSpPr>
          <p:cNvPr id="106" name="Text Placeholder 15">
            <a:extLst>
              <a:ext uri="{FF2B5EF4-FFF2-40B4-BE49-F238E27FC236}">
                <a16:creationId xmlns:a16="http://schemas.microsoft.com/office/drawing/2014/main" id="{D10A9D26-94FF-44EB-B7D1-6982ABD0EF7A}"/>
              </a:ext>
            </a:extLst>
          </p:cNvPr>
          <p:cNvSpPr txBox="1">
            <a:spLocks/>
          </p:cNvSpPr>
          <p:nvPr/>
        </p:nvSpPr>
        <p:spPr>
          <a:xfrm>
            <a:off x="7602909" y="1487875"/>
            <a:ext cx="2824804" cy="394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8" name="Text Placeholder 15">
            <a:extLst>
              <a:ext uri="{FF2B5EF4-FFF2-40B4-BE49-F238E27FC236}">
                <a16:creationId xmlns:a16="http://schemas.microsoft.com/office/drawing/2014/main" id="{F39FE752-E4B2-4090-B7E7-E09DAB2B3726}"/>
              </a:ext>
            </a:extLst>
          </p:cNvPr>
          <p:cNvSpPr txBox="1">
            <a:spLocks/>
          </p:cNvSpPr>
          <p:nvPr/>
        </p:nvSpPr>
        <p:spPr>
          <a:xfrm>
            <a:off x="7687505" y="1447021"/>
            <a:ext cx="2824804" cy="394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Output Voltage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04C5D98-BCD6-49A5-AF60-0D60E739207A}"/>
              </a:ext>
            </a:extLst>
          </p:cNvPr>
          <p:cNvCxnSpPr>
            <a:cxnSpLocks/>
          </p:cNvCxnSpPr>
          <p:nvPr/>
        </p:nvCxnSpPr>
        <p:spPr>
          <a:xfrm>
            <a:off x="9099907" y="1596118"/>
            <a:ext cx="1083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9">
            <a:extLst>
              <a:ext uri="{FF2B5EF4-FFF2-40B4-BE49-F238E27FC236}">
                <a16:creationId xmlns:a16="http://schemas.microsoft.com/office/drawing/2014/main" id="{14D92672-B137-42FC-8B56-6A2913295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5" b="96283" l="9907" r="89977">
                        <a14:foregroundMark x1="30886" y1="9872" x2="30886" y2="9872"/>
                        <a14:foregroundMark x1="35082" y1="5807" x2="35082" y2="5807"/>
                        <a14:foregroundMark x1="70396" y1="92451" x2="70396" y2="92451"/>
                        <a14:foregroundMark x1="69347" y1="96283" x2="69347" y2="96283"/>
                        <a14:foregroundMark x1="39277" y1="52265" x2="39510" y2="50058"/>
                        <a14:foregroundMark x1="39744" y1="48780" x2="39744" y2="47735"/>
                        <a14:foregroundMark x1="40326" y1="49245" x2="39977" y2="475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842" y="5707665"/>
            <a:ext cx="715938" cy="685622"/>
          </a:xfrm>
          <a:prstGeom prst="rect">
            <a:avLst/>
          </a:prstGeom>
        </p:spPr>
      </p:pic>
      <p:sp>
        <p:nvSpPr>
          <p:cNvPr id="44" name="テキスト ボックス 50">
            <a:extLst>
              <a:ext uri="{FF2B5EF4-FFF2-40B4-BE49-F238E27FC236}">
                <a16:creationId xmlns:a16="http://schemas.microsoft.com/office/drawing/2014/main" id="{6ABF9C35-4E87-4FBC-861E-BAC7A025E177}"/>
              </a:ext>
            </a:extLst>
          </p:cNvPr>
          <p:cNvSpPr txBox="1"/>
          <p:nvPr/>
        </p:nvSpPr>
        <p:spPr>
          <a:xfrm>
            <a:off x="423500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C/CT-0306</a:t>
            </a:r>
            <a:endParaRPr kumimoji="1" lang="ja-JP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84808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1A3E2D-9D9D-CC4F-A4BC-CA8648F813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5686" y="1506414"/>
            <a:ext cx="3493490" cy="889527"/>
          </a:xfrm>
        </p:spPr>
        <p:txBody>
          <a:bodyPr/>
          <a:lstStyle/>
          <a:p>
            <a:r>
              <a:rPr lang="en-US" dirty="0"/>
              <a:t>The C/CT series are clamp-on current sensors that can be used to measure currents in live wires. C/CT-1216 is suitable for currents from 100 up to 120 A.</a:t>
            </a:r>
          </a:p>
          <a:p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896390-EBB4-5742-A9DC-36595031BD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7513" y="2427090"/>
            <a:ext cx="1258750" cy="2753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5C2179-7749-5B44-A9B1-19A690BDF5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686" y="2671788"/>
            <a:ext cx="3746500" cy="830908"/>
          </a:xfrm>
        </p:spPr>
        <p:txBody>
          <a:bodyPr/>
          <a:lstStyle/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Compact and slim design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Flat temperature characteristics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UL 94 V–0 flame retardant rated case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RoHS compliant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FB94C8-2E17-1A45-BEFF-4C4180EA24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5449" y="5206631"/>
            <a:ext cx="2536516" cy="289910"/>
          </a:xfrm>
        </p:spPr>
        <p:txBody>
          <a:bodyPr/>
          <a:lstStyle/>
          <a:p>
            <a:r>
              <a:rPr lang="en-US" dirty="0"/>
              <a:t>C/CT Series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F2B598-E171-BC4F-BD00-E0714A6A25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039" y="1185176"/>
            <a:ext cx="3493491" cy="3416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F285F3-BE14-D740-8E59-AEF110CCE8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2150" y="3604401"/>
            <a:ext cx="4451183" cy="3048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802D65-B035-45E8-A43D-51E53BA9B93B}"/>
              </a:ext>
            </a:extLst>
          </p:cNvPr>
          <p:cNvCxnSpPr>
            <a:cxnSpLocks/>
          </p:cNvCxnSpPr>
          <p:nvPr/>
        </p:nvCxnSpPr>
        <p:spPr>
          <a:xfrm>
            <a:off x="331123" y="1154543"/>
            <a:ext cx="1010096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1FC29F-03B8-4653-BE68-48ABD1496D07}"/>
              </a:ext>
            </a:extLst>
          </p:cNvPr>
          <p:cNvCxnSpPr/>
          <p:nvPr/>
        </p:nvCxnSpPr>
        <p:spPr>
          <a:xfrm>
            <a:off x="1143839" y="2559459"/>
            <a:ext cx="1250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12E1DE-A718-4C13-8E14-D83555A1B3FC}"/>
              </a:ext>
            </a:extLst>
          </p:cNvPr>
          <p:cNvCxnSpPr>
            <a:cxnSpLocks/>
          </p:cNvCxnSpPr>
          <p:nvPr/>
        </p:nvCxnSpPr>
        <p:spPr>
          <a:xfrm>
            <a:off x="1560726" y="5352718"/>
            <a:ext cx="788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C3ABBA-9482-4F13-A69B-91B732A340FD}"/>
              </a:ext>
            </a:extLst>
          </p:cNvPr>
          <p:cNvCxnSpPr>
            <a:cxnSpLocks/>
          </p:cNvCxnSpPr>
          <p:nvPr/>
        </p:nvCxnSpPr>
        <p:spPr>
          <a:xfrm>
            <a:off x="1515497" y="3732020"/>
            <a:ext cx="985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28ACECA-D550-43D9-AF07-275C7B31CD1C}"/>
              </a:ext>
            </a:extLst>
          </p:cNvPr>
          <p:cNvCxnSpPr>
            <a:cxnSpLocks/>
          </p:cNvCxnSpPr>
          <p:nvPr/>
        </p:nvCxnSpPr>
        <p:spPr>
          <a:xfrm>
            <a:off x="6299419" y="1632694"/>
            <a:ext cx="1083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B1AF60BD-DDBC-4B8A-9151-A6BAB010160A}"/>
              </a:ext>
            </a:extLst>
          </p:cNvPr>
          <p:cNvSpPr txBox="1">
            <a:spLocks/>
          </p:cNvSpPr>
          <p:nvPr/>
        </p:nvSpPr>
        <p:spPr>
          <a:xfrm>
            <a:off x="312150" y="3878507"/>
            <a:ext cx="3746500" cy="8309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EMS current measurement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High performance distributions boards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Power conditioners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Power monitoring systems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Inverters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Industrial machinery</a:t>
            </a:r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6B0A70CD-7F1C-4A7C-A827-9228686BADF0}"/>
              </a:ext>
            </a:extLst>
          </p:cNvPr>
          <p:cNvSpPr txBox="1">
            <a:spLocks/>
          </p:cNvSpPr>
          <p:nvPr/>
        </p:nvSpPr>
        <p:spPr>
          <a:xfrm>
            <a:off x="4319210" y="205026"/>
            <a:ext cx="7592848" cy="3069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C/CT Series, High Current AC Sensor, Snap-on Type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DC3B587C-9885-4F21-9DB8-C28790B83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029" y="503265"/>
            <a:ext cx="2128771" cy="574675"/>
          </a:xfrm>
        </p:spPr>
        <p:txBody>
          <a:bodyPr/>
          <a:lstStyle/>
          <a:p>
            <a:pPr algn="l"/>
            <a:r>
              <a:rPr lang="en-US" b="1" dirty="0"/>
              <a:t>C/CT-1216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611FC724-D319-4956-9AA6-41F98EBA0E9E}"/>
              </a:ext>
            </a:extLst>
          </p:cNvPr>
          <p:cNvSpPr txBox="1">
            <a:spLocks/>
          </p:cNvSpPr>
          <p:nvPr/>
        </p:nvSpPr>
        <p:spPr>
          <a:xfrm>
            <a:off x="4062186" y="1487875"/>
            <a:ext cx="2414525" cy="3479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Electrical Characteristics</a:t>
            </a:r>
          </a:p>
          <a:p>
            <a:endParaRPr lang="en-US" dirty="0"/>
          </a:p>
        </p:txBody>
      </p:sp>
      <p:sp>
        <p:nvSpPr>
          <p:cNvPr id="106" name="Text Placeholder 15">
            <a:extLst>
              <a:ext uri="{FF2B5EF4-FFF2-40B4-BE49-F238E27FC236}">
                <a16:creationId xmlns:a16="http://schemas.microsoft.com/office/drawing/2014/main" id="{D10A9D26-94FF-44EB-B7D1-6982ABD0EF7A}"/>
              </a:ext>
            </a:extLst>
          </p:cNvPr>
          <p:cNvSpPr txBox="1">
            <a:spLocks/>
          </p:cNvSpPr>
          <p:nvPr/>
        </p:nvSpPr>
        <p:spPr>
          <a:xfrm>
            <a:off x="7602909" y="1487875"/>
            <a:ext cx="2824804" cy="394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8" name="Text Placeholder 15">
            <a:extLst>
              <a:ext uri="{FF2B5EF4-FFF2-40B4-BE49-F238E27FC236}">
                <a16:creationId xmlns:a16="http://schemas.microsoft.com/office/drawing/2014/main" id="{F39FE752-E4B2-4090-B7E7-E09DAB2B3726}"/>
              </a:ext>
            </a:extLst>
          </p:cNvPr>
          <p:cNvSpPr txBox="1">
            <a:spLocks/>
          </p:cNvSpPr>
          <p:nvPr/>
        </p:nvSpPr>
        <p:spPr>
          <a:xfrm>
            <a:off x="7687505" y="1447021"/>
            <a:ext cx="2824804" cy="394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Output Voltage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04C5D98-BCD6-49A5-AF60-0D60E739207A}"/>
              </a:ext>
            </a:extLst>
          </p:cNvPr>
          <p:cNvCxnSpPr>
            <a:cxnSpLocks/>
          </p:cNvCxnSpPr>
          <p:nvPr/>
        </p:nvCxnSpPr>
        <p:spPr>
          <a:xfrm>
            <a:off x="9099907" y="1596118"/>
            <a:ext cx="1083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>
            <a:extLst>
              <a:ext uri="{FF2B5EF4-FFF2-40B4-BE49-F238E27FC236}">
                <a16:creationId xmlns:a16="http://schemas.microsoft.com/office/drawing/2014/main" id="{A4C35E63-F6B7-4911-BD32-8B6648AE9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46" y="291304"/>
            <a:ext cx="1371965" cy="1274952"/>
          </a:xfrm>
          <a:prstGeom prst="rect">
            <a:avLst/>
          </a:prstGeom>
        </p:spPr>
      </p:pic>
      <p:graphicFrame>
        <p:nvGraphicFramePr>
          <p:cNvPr id="39" name="表 43">
            <a:extLst>
              <a:ext uri="{FF2B5EF4-FFF2-40B4-BE49-F238E27FC236}">
                <a16:creationId xmlns:a16="http://schemas.microsoft.com/office/drawing/2014/main" id="{3D35D07D-CA27-4DD2-9464-1973E1AE8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54115"/>
              </p:ext>
            </p:extLst>
          </p:nvPr>
        </p:nvGraphicFramePr>
        <p:xfrm>
          <a:off x="4190479" y="1902915"/>
          <a:ext cx="3284137" cy="397936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23077">
                  <a:extLst>
                    <a:ext uri="{9D8B030D-6E8A-4147-A177-3AD203B41FA5}">
                      <a16:colId xmlns:a16="http://schemas.microsoft.com/office/drawing/2014/main" val="3107432834"/>
                    </a:ext>
                  </a:extLst>
                </a:gridCol>
                <a:gridCol w="1861060">
                  <a:extLst>
                    <a:ext uri="{9D8B030D-6E8A-4147-A177-3AD203B41FA5}">
                      <a16:colId xmlns:a16="http://schemas.microsoft.com/office/drawing/2014/main" val="2192488597"/>
                    </a:ext>
                  </a:extLst>
                </a:gridCol>
              </a:tblGrid>
              <a:tr h="245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Performance Characteristics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46742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Rated Current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30 A for C/CT-0306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21045167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80 A for C/CT-0810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352844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120 A for C/CT-1216</a:t>
                      </a:r>
                      <a:endParaRPr lang="en-US" sz="10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32014724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250 A for C/CT-2524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911421448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Applicable Current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0.1 – 50 A for C/CT-0306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95578776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0.1 – 120 A for C/CT-0810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9733154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0.1 – 150 A for C/CT-1216</a:t>
                      </a:r>
                      <a:endParaRPr lang="en-US" sz="10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56466858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 – 340 A for C/CT-2524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874646201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Output Voltage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100 ±2 mV for C/CT-0306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12737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270 ±5 mV for C/CT-0810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62350064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>
                          <a:solidFill>
                            <a:schemeClr val="accent3"/>
                          </a:solidFill>
                          <a:effectLst/>
                        </a:rPr>
                        <a:t>400 ±8 mV for C/CT-1216</a:t>
                      </a:r>
                      <a:endParaRPr lang="en-US" sz="1000" b="1" i="0" u="none" strike="noStrike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59245951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1,250 ±25 mV for C/CT-2524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227982726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Current Transformation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Ratio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3"/>
                          </a:solidFill>
                          <a:effectLst/>
                        </a:rPr>
                        <a:t>3,000 for C/CT-1216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C/CT-0306 and C</a:t>
                      </a:r>
                      <a:r>
                        <a:rPr lang="en-US" sz="1000" b="0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/CT-0810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25832283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2,000 for C/CT-2524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4249992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Output Protection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7.5 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3204827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Insulation Resistance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 MΩ at 500 VDC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009665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Operating Temperature  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-10ºC to +60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613308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Storage Temperature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-20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 to +75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564931486"/>
                  </a:ext>
                </a:extLst>
              </a:tr>
            </a:tbl>
          </a:graphicData>
        </a:graphic>
      </p:graphicFrame>
      <p:graphicFrame>
        <p:nvGraphicFramePr>
          <p:cNvPr id="41" name="グラフ 4">
            <a:extLst>
              <a:ext uri="{FF2B5EF4-FFF2-40B4-BE49-F238E27FC236}">
                <a16:creationId xmlns:a16="http://schemas.microsoft.com/office/drawing/2014/main" id="{C8A3B90F-FFF4-445A-90E6-C39951713027}"/>
              </a:ext>
            </a:extLst>
          </p:cNvPr>
          <p:cNvGraphicFramePr>
            <a:graphicFrameLocks/>
          </p:cNvGraphicFramePr>
          <p:nvPr/>
        </p:nvGraphicFramePr>
        <p:xfrm>
          <a:off x="7583883" y="1405478"/>
          <a:ext cx="4608118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954627-CF80-47DC-B016-EA3CFD5BB652}"/>
              </a:ext>
            </a:extLst>
          </p:cNvPr>
          <p:cNvCxnSpPr>
            <a:cxnSpLocks/>
          </p:cNvCxnSpPr>
          <p:nvPr/>
        </p:nvCxnSpPr>
        <p:spPr>
          <a:xfrm>
            <a:off x="1560726" y="5352718"/>
            <a:ext cx="788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51">
            <a:extLst>
              <a:ext uri="{FF2B5EF4-FFF2-40B4-BE49-F238E27FC236}">
                <a16:creationId xmlns:a16="http://schemas.microsoft.com/office/drawing/2014/main" id="{DEB14B67-246E-4FF4-8900-64AD12A06BFF}"/>
              </a:ext>
            </a:extLst>
          </p:cNvPr>
          <p:cNvSpPr txBox="1"/>
          <p:nvPr/>
        </p:nvSpPr>
        <p:spPr>
          <a:xfrm>
            <a:off x="1436292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C/CT-0810</a:t>
            </a:r>
            <a:endParaRPr kumimoji="1" lang="ja-JP" altLang="en-US" sz="1000" b="1" dirty="0"/>
          </a:p>
        </p:txBody>
      </p:sp>
      <p:pic>
        <p:nvPicPr>
          <p:cNvPr id="48" name="Picture 47" descr="A picture containing indoor, guitar&#10;&#10;Description automatically generated">
            <a:extLst>
              <a:ext uri="{FF2B5EF4-FFF2-40B4-BE49-F238E27FC236}">
                <a16:creationId xmlns:a16="http://schemas.microsoft.com/office/drawing/2014/main" id="{9F82B36C-1269-4F66-814F-FDC3B0064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45" y="5762294"/>
            <a:ext cx="879911" cy="720305"/>
          </a:xfrm>
          <a:prstGeom prst="rect">
            <a:avLst/>
          </a:prstGeom>
        </p:spPr>
      </p:pic>
      <p:sp>
        <p:nvSpPr>
          <p:cNvPr id="49" name="テキスト ボックス 51">
            <a:extLst>
              <a:ext uri="{FF2B5EF4-FFF2-40B4-BE49-F238E27FC236}">
                <a16:creationId xmlns:a16="http://schemas.microsoft.com/office/drawing/2014/main" id="{5B587A6E-DBBD-4080-9260-CDCE3D336B9C}"/>
              </a:ext>
            </a:extLst>
          </p:cNvPr>
          <p:cNvSpPr txBox="1"/>
          <p:nvPr/>
        </p:nvSpPr>
        <p:spPr>
          <a:xfrm>
            <a:off x="2472764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C/CT-2524</a:t>
            </a:r>
            <a:endParaRPr kumimoji="1" lang="ja-JP" altLang="en-US" sz="1000" b="1" dirty="0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6285F745-B4A9-4FEA-8F0B-642EF7D9E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5" b="96283" l="9907" r="89977">
                        <a14:foregroundMark x1="30886" y1="9872" x2="30886" y2="9872"/>
                        <a14:foregroundMark x1="35082" y1="5807" x2="35082" y2="5807"/>
                        <a14:foregroundMark x1="70396" y1="92451" x2="70396" y2="92451"/>
                        <a14:foregroundMark x1="69347" y1="96283" x2="69347" y2="96283"/>
                        <a14:foregroundMark x1="39277" y1="52265" x2="39510" y2="50058"/>
                        <a14:foregroundMark x1="39744" y1="48780" x2="39744" y2="47735"/>
                        <a14:foregroundMark x1="40326" y1="49245" x2="39977" y2="475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842" y="5707665"/>
            <a:ext cx="715938" cy="685622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F866A83-6EA0-4604-9913-4822AE651A56}"/>
              </a:ext>
            </a:extLst>
          </p:cNvPr>
          <p:cNvSpPr txBox="1"/>
          <p:nvPr/>
        </p:nvSpPr>
        <p:spPr>
          <a:xfrm>
            <a:off x="423500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C/CT-0306</a:t>
            </a:r>
            <a:endParaRPr kumimoji="1" lang="ja-JP" altLang="en-US" sz="1000" b="1" dirty="0"/>
          </a:p>
        </p:txBody>
      </p:sp>
      <p:pic>
        <p:nvPicPr>
          <p:cNvPr id="52" name="Content Placeholder 30" descr="A picture containing adapter&#10;&#10;Description automatically generated">
            <a:extLst>
              <a:ext uri="{FF2B5EF4-FFF2-40B4-BE49-F238E27FC236}">
                <a16:creationId xmlns:a16="http://schemas.microsoft.com/office/drawing/2014/main" id="{4E155714-0BA1-4AD4-860B-181262D5FC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65" y="5797002"/>
            <a:ext cx="770744" cy="650887"/>
          </a:xfrm>
          <a:prstGeom prst="rect">
            <a:avLst/>
          </a:prstGeom>
        </p:spPr>
      </p:pic>
      <p:sp>
        <p:nvSpPr>
          <p:cNvPr id="53" name="Footer Placeholder 1">
            <a:extLst>
              <a:ext uri="{FF2B5EF4-FFF2-40B4-BE49-F238E27FC236}">
                <a16:creationId xmlns:a16="http://schemas.microsoft.com/office/drawing/2014/main" id="{7D611C1C-D47B-414A-B9E5-302A94A18BB3}"/>
              </a:ext>
            </a:extLst>
          </p:cNvPr>
          <p:cNvSpPr txBox="1">
            <a:spLocks/>
          </p:cNvSpPr>
          <p:nvPr/>
        </p:nvSpPr>
        <p:spPr>
          <a:xfrm>
            <a:off x="10447456" y="6464692"/>
            <a:ext cx="1744540" cy="2671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©KEMET Corporation. All Rights Reserved.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03BEB3AD-41DF-4279-8A99-B3DD77428021}"/>
              </a:ext>
            </a:extLst>
          </p:cNvPr>
          <p:cNvSpPr txBox="1">
            <a:spLocks/>
          </p:cNvSpPr>
          <p:nvPr/>
        </p:nvSpPr>
        <p:spPr>
          <a:xfrm>
            <a:off x="8584372" y="6078041"/>
            <a:ext cx="3474394" cy="3502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hlinkClick r:id="rId8"/>
              </a:rPr>
              <a:t>https://www.kemet.com/en/us/sensors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6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グラフ 1">
            <a:extLst>
              <a:ext uri="{FF2B5EF4-FFF2-40B4-BE49-F238E27FC236}">
                <a16:creationId xmlns:a16="http://schemas.microsoft.com/office/drawing/2014/main" id="{83F4BD60-13B6-49A2-8592-75B51AFC8009}"/>
              </a:ext>
            </a:extLst>
          </p:cNvPr>
          <p:cNvGraphicFramePr>
            <a:graphicFrameLocks/>
          </p:cNvGraphicFramePr>
          <p:nvPr/>
        </p:nvGraphicFramePr>
        <p:xfrm>
          <a:off x="7617309" y="1275909"/>
          <a:ext cx="4574691" cy="355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5" name="Picture 3">
            <a:extLst>
              <a:ext uri="{FF2B5EF4-FFF2-40B4-BE49-F238E27FC236}">
                <a16:creationId xmlns:a16="http://schemas.microsoft.com/office/drawing/2014/main" id="{77C90AA0-CC8C-46CC-9E9E-530A0A6FA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27" y="5582696"/>
            <a:ext cx="1161642" cy="10795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1A3E2D-9D9D-CC4F-A4BC-CA8648F813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5686" y="1506414"/>
            <a:ext cx="3493490" cy="889527"/>
          </a:xfrm>
        </p:spPr>
        <p:txBody>
          <a:bodyPr/>
          <a:lstStyle/>
          <a:p>
            <a:r>
              <a:rPr lang="en-US" dirty="0"/>
              <a:t>The C/CT series are clamp-on current sensors that can be used to measure currents in live wires. C/CT-2524 is suitable for currents from 200 up to 250 A.</a:t>
            </a:r>
          </a:p>
          <a:p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896390-EBB4-5742-A9DC-36595031BD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7513" y="2427090"/>
            <a:ext cx="1258750" cy="2753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5C2179-7749-5B44-A9B1-19A690BDF5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686" y="2671788"/>
            <a:ext cx="3746500" cy="830908"/>
          </a:xfrm>
        </p:spPr>
        <p:txBody>
          <a:bodyPr/>
          <a:lstStyle/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Compact and slim design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Flat temperature characteristics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UL 94 V–0 flame retardant rated case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RoHS compliant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FB94C8-2E17-1A45-BEFF-4C4180EA24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05449" y="5206631"/>
            <a:ext cx="2536516" cy="289910"/>
          </a:xfrm>
        </p:spPr>
        <p:txBody>
          <a:bodyPr/>
          <a:lstStyle/>
          <a:p>
            <a:r>
              <a:rPr lang="en-US" dirty="0"/>
              <a:t>C/CT Series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F2B598-E171-BC4F-BD00-E0714A6A25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039" y="1185176"/>
            <a:ext cx="3493491" cy="3416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F285F3-BE14-D740-8E59-AEF110CCE8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2150" y="3604401"/>
            <a:ext cx="4451183" cy="304800"/>
          </a:xfrm>
        </p:spPr>
        <p:txBody>
          <a:bodyPr/>
          <a:lstStyle/>
          <a:p>
            <a:r>
              <a:rPr lang="en-US" dirty="0"/>
              <a:t>Applications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802D65-B035-45E8-A43D-51E53BA9B93B}"/>
              </a:ext>
            </a:extLst>
          </p:cNvPr>
          <p:cNvCxnSpPr>
            <a:cxnSpLocks/>
          </p:cNvCxnSpPr>
          <p:nvPr/>
        </p:nvCxnSpPr>
        <p:spPr>
          <a:xfrm>
            <a:off x="331123" y="1154543"/>
            <a:ext cx="1010096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1FC29F-03B8-4653-BE68-48ABD1496D07}"/>
              </a:ext>
            </a:extLst>
          </p:cNvPr>
          <p:cNvCxnSpPr/>
          <p:nvPr/>
        </p:nvCxnSpPr>
        <p:spPr>
          <a:xfrm>
            <a:off x="1143839" y="2559459"/>
            <a:ext cx="12509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12E1DE-A718-4C13-8E14-D83555A1B3FC}"/>
              </a:ext>
            </a:extLst>
          </p:cNvPr>
          <p:cNvCxnSpPr>
            <a:cxnSpLocks/>
          </p:cNvCxnSpPr>
          <p:nvPr/>
        </p:nvCxnSpPr>
        <p:spPr>
          <a:xfrm>
            <a:off x="1560726" y="5352718"/>
            <a:ext cx="788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C3ABBA-9482-4F13-A69B-91B732A340FD}"/>
              </a:ext>
            </a:extLst>
          </p:cNvPr>
          <p:cNvCxnSpPr>
            <a:cxnSpLocks/>
          </p:cNvCxnSpPr>
          <p:nvPr/>
        </p:nvCxnSpPr>
        <p:spPr>
          <a:xfrm>
            <a:off x="1515497" y="3732020"/>
            <a:ext cx="985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28ACECA-D550-43D9-AF07-275C7B31CD1C}"/>
              </a:ext>
            </a:extLst>
          </p:cNvPr>
          <p:cNvCxnSpPr>
            <a:cxnSpLocks/>
          </p:cNvCxnSpPr>
          <p:nvPr/>
        </p:nvCxnSpPr>
        <p:spPr>
          <a:xfrm>
            <a:off x="6299419" y="1632694"/>
            <a:ext cx="1083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B1AF60BD-DDBC-4B8A-9151-A6BAB010160A}"/>
              </a:ext>
            </a:extLst>
          </p:cNvPr>
          <p:cNvSpPr txBox="1">
            <a:spLocks/>
          </p:cNvSpPr>
          <p:nvPr/>
        </p:nvSpPr>
        <p:spPr>
          <a:xfrm>
            <a:off x="312150" y="3878507"/>
            <a:ext cx="3746500" cy="8309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15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EMS current measurement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High performance distributions boards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Power conditioners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Power monitoring systems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Inverters</a:t>
            </a:r>
          </a:p>
          <a:p>
            <a:pPr marL="171450" indent="-17145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Industrial machinery</a:t>
            </a:r>
          </a:p>
        </p:txBody>
      </p:sp>
      <p:sp>
        <p:nvSpPr>
          <p:cNvPr id="89" name="Text Placeholder 5">
            <a:extLst>
              <a:ext uri="{FF2B5EF4-FFF2-40B4-BE49-F238E27FC236}">
                <a16:creationId xmlns:a16="http://schemas.microsoft.com/office/drawing/2014/main" id="{6B0A70CD-7F1C-4A7C-A827-9228686BADF0}"/>
              </a:ext>
            </a:extLst>
          </p:cNvPr>
          <p:cNvSpPr txBox="1">
            <a:spLocks/>
          </p:cNvSpPr>
          <p:nvPr/>
        </p:nvSpPr>
        <p:spPr>
          <a:xfrm>
            <a:off x="4319210" y="205026"/>
            <a:ext cx="7592848" cy="3069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C/CT Series, High Current AC Sensor, Snap-on Type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DC3B587C-9885-4F21-9DB8-C28790B83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029" y="503265"/>
            <a:ext cx="2128771" cy="574675"/>
          </a:xfrm>
        </p:spPr>
        <p:txBody>
          <a:bodyPr/>
          <a:lstStyle/>
          <a:p>
            <a:pPr algn="l"/>
            <a:r>
              <a:rPr lang="en-US" b="1" dirty="0"/>
              <a:t>C/CT-2524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611FC724-D319-4956-9AA6-41F98EBA0E9E}"/>
              </a:ext>
            </a:extLst>
          </p:cNvPr>
          <p:cNvSpPr txBox="1">
            <a:spLocks/>
          </p:cNvSpPr>
          <p:nvPr/>
        </p:nvSpPr>
        <p:spPr>
          <a:xfrm>
            <a:off x="4062186" y="1487875"/>
            <a:ext cx="2414525" cy="3479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Electrical Characteristics</a:t>
            </a:r>
          </a:p>
          <a:p>
            <a:endParaRPr lang="en-US" dirty="0"/>
          </a:p>
        </p:txBody>
      </p:sp>
      <p:sp>
        <p:nvSpPr>
          <p:cNvPr id="106" name="Text Placeholder 15">
            <a:extLst>
              <a:ext uri="{FF2B5EF4-FFF2-40B4-BE49-F238E27FC236}">
                <a16:creationId xmlns:a16="http://schemas.microsoft.com/office/drawing/2014/main" id="{D10A9D26-94FF-44EB-B7D1-6982ABD0EF7A}"/>
              </a:ext>
            </a:extLst>
          </p:cNvPr>
          <p:cNvSpPr txBox="1">
            <a:spLocks/>
          </p:cNvSpPr>
          <p:nvPr/>
        </p:nvSpPr>
        <p:spPr>
          <a:xfrm>
            <a:off x="7602909" y="1487875"/>
            <a:ext cx="2824804" cy="394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8" name="Text Placeholder 15">
            <a:extLst>
              <a:ext uri="{FF2B5EF4-FFF2-40B4-BE49-F238E27FC236}">
                <a16:creationId xmlns:a16="http://schemas.microsoft.com/office/drawing/2014/main" id="{F39FE752-E4B2-4090-B7E7-E09DAB2B3726}"/>
              </a:ext>
            </a:extLst>
          </p:cNvPr>
          <p:cNvSpPr txBox="1">
            <a:spLocks/>
          </p:cNvSpPr>
          <p:nvPr/>
        </p:nvSpPr>
        <p:spPr>
          <a:xfrm>
            <a:off x="7687505" y="1447021"/>
            <a:ext cx="2824804" cy="3948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Output Voltage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04C5D98-BCD6-49A5-AF60-0D60E739207A}"/>
              </a:ext>
            </a:extLst>
          </p:cNvPr>
          <p:cNvCxnSpPr>
            <a:cxnSpLocks/>
          </p:cNvCxnSpPr>
          <p:nvPr/>
        </p:nvCxnSpPr>
        <p:spPr>
          <a:xfrm>
            <a:off x="9099907" y="1596118"/>
            <a:ext cx="1083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picture containing indoor, guitar&#10;&#10;Description automatically generated">
            <a:extLst>
              <a:ext uri="{FF2B5EF4-FFF2-40B4-BE49-F238E27FC236}">
                <a16:creationId xmlns:a16="http://schemas.microsoft.com/office/drawing/2014/main" id="{6B880567-75CC-4776-AB50-CBA28D75A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040" y="503265"/>
            <a:ext cx="1305614" cy="1068790"/>
          </a:xfrm>
          <a:prstGeom prst="rect">
            <a:avLst/>
          </a:prstGeom>
        </p:spPr>
      </p:pic>
      <p:graphicFrame>
        <p:nvGraphicFramePr>
          <p:cNvPr id="46" name="表 43">
            <a:extLst>
              <a:ext uri="{FF2B5EF4-FFF2-40B4-BE49-F238E27FC236}">
                <a16:creationId xmlns:a16="http://schemas.microsoft.com/office/drawing/2014/main" id="{F06E18A4-3748-4D39-81DC-85EBD645B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43803"/>
              </p:ext>
            </p:extLst>
          </p:nvPr>
        </p:nvGraphicFramePr>
        <p:xfrm>
          <a:off x="4190479" y="1902915"/>
          <a:ext cx="3284137" cy="39793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23077">
                  <a:extLst>
                    <a:ext uri="{9D8B030D-6E8A-4147-A177-3AD203B41FA5}">
                      <a16:colId xmlns:a16="http://schemas.microsoft.com/office/drawing/2014/main" val="3107432834"/>
                    </a:ext>
                  </a:extLst>
                </a:gridCol>
                <a:gridCol w="1861060">
                  <a:extLst>
                    <a:ext uri="{9D8B030D-6E8A-4147-A177-3AD203B41FA5}">
                      <a16:colId xmlns:a16="http://schemas.microsoft.com/office/drawing/2014/main" val="2192488597"/>
                    </a:ext>
                  </a:extLst>
                </a:gridCol>
              </a:tblGrid>
              <a:tr h="2455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Item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Performance Characteristics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46742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Rated Current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30 A for C/CT-0306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21045167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80 A for C/CT-0810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352844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120 A for C/CT-1216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32014724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250 A for C/CT-2524</a:t>
                      </a:r>
                      <a:endParaRPr lang="en-US" sz="10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911421448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Applicable Current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0.1 – 50 A for C/CT-0306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95578776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0.1 – 120 A for C/CT-0810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9733154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0.1 – 150 A for C/CT-1216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56466858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0.1 – 340 A for C/CT-2524</a:t>
                      </a:r>
                      <a:endParaRPr lang="en-US" sz="10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874646201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Output Voltage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100 ±2 mV for C/CT-0306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127372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270 ±5 mV for C/CT-0810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62350064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400 ±8 mV for C/CT-1216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59245951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3"/>
                          </a:solidFill>
                          <a:effectLst/>
                        </a:rPr>
                        <a:t>1,250 ±25 mV for C/CT-2524</a:t>
                      </a:r>
                      <a:endParaRPr lang="en-US" sz="1000" b="1" i="0" u="none" strike="noStrike" kern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227982726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Current Transformation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Ratio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3,000 for C/CT-0306,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C/CT-0810 and C/CT-1216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25832283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2,000 for C/CT-2524</a:t>
                      </a:r>
                      <a:endParaRPr lang="en-US" sz="1000" b="1" i="0" u="none" strike="noStrike" dirty="0">
                        <a:solidFill>
                          <a:schemeClr val="accent3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4249992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Output Protection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7.5 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3204827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Insulation Resistance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 MΩ at 500 VDC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0096655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Operating Temperature  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-10ºC to +60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2613308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Storage Temperature</a:t>
                      </a:r>
                    </a:p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-20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 to +75</a:t>
                      </a:r>
                      <a:r>
                        <a:rPr lang="en-US" sz="10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º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游ゴシック" panose="020B0400000000000000" pitchFamily="50" charset="-128"/>
                      </a:endParaRPr>
                    </a:p>
                  </a:txBody>
                  <a:tcPr marL="114300" marR="7620" marT="7620" marB="0" anchor="ctr"/>
                </a:tc>
                <a:extLst>
                  <a:ext uri="{0D108BD9-81ED-4DB2-BD59-A6C34878D82A}">
                    <a16:rowId xmlns:a16="http://schemas.microsoft.com/office/drawing/2014/main" val="1564931486"/>
                  </a:ext>
                </a:extLst>
              </a:tr>
            </a:tbl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379D74-FCD2-43CC-A3EB-979C1B7AEAC2}"/>
              </a:ext>
            </a:extLst>
          </p:cNvPr>
          <p:cNvCxnSpPr>
            <a:cxnSpLocks/>
          </p:cNvCxnSpPr>
          <p:nvPr/>
        </p:nvCxnSpPr>
        <p:spPr>
          <a:xfrm>
            <a:off x="1560726" y="5352718"/>
            <a:ext cx="788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B17E1F-0369-427F-A665-6A9697045A8D}"/>
              </a:ext>
            </a:extLst>
          </p:cNvPr>
          <p:cNvCxnSpPr>
            <a:cxnSpLocks/>
          </p:cNvCxnSpPr>
          <p:nvPr/>
        </p:nvCxnSpPr>
        <p:spPr>
          <a:xfrm>
            <a:off x="1560726" y="5352718"/>
            <a:ext cx="788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51">
            <a:extLst>
              <a:ext uri="{FF2B5EF4-FFF2-40B4-BE49-F238E27FC236}">
                <a16:creationId xmlns:a16="http://schemas.microsoft.com/office/drawing/2014/main" id="{BDB44036-CFC1-4CB2-90C4-50E33554D18D}"/>
              </a:ext>
            </a:extLst>
          </p:cNvPr>
          <p:cNvSpPr txBox="1"/>
          <p:nvPr/>
        </p:nvSpPr>
        <p:spPr>
          <a:xfrm>
            <a:off x="1436292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C/CT-0810</a:t>
            </a:r>
            <a:endParaRPr kumimoji="1" lang="ja-JP" altLang="en-US" sz="1000" b="1" dirty="0"/>
          </a:p>
        </p:txBody>
      </p:sp>
      <p:sp>
        <p:nvSpPr>
          <p:cNvPr id="51" name="テキスト ボックス 51">
            <a:extLst>
              <a:ext uri="{FF2B5EF4-FFF2-40B4-BE49-F238E27FC236}">
                <a16:creationId xmlns:a16="http://schemas.microsoft.com/office/drawing/2014/main" id="{D6C590D0-3C84-41F5-9239-EF7E042596B9}"/>
              </a:ext>
            </a:extLst>
          </p:cNvPr>
          <p:cNvSpPr txBox="1"/>
          <p:nvPr/>
        </p:nvSpPr>
        <p:spPr>
          <a:xfrm>
            <a:off x="2472764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C/CT-1216</a:t>
            </a:r>
            <a:endParaRPr kumimoji="1" lang="ja-JP" altLang="en-US" sz="1000" b="1" dirty="0"/>
          </a:p>
        </p:txBody>
      </p:sp>
      <p:pic>
        <p:nvPicPr>
          <p:cNvPr id="52" name="図 49">
            <a:extLst>
              <a:ext uri="{FF2B5EF4-FFF2-40B4-BE49-F238E27FC236}">
                <a16:creationId xmlns:a16="http://schemas.microsoft.com/office/drawing/2014/main" id="{C91ECF0E-2E5A-499E-B31D-046353D3E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5" b="96283" l="9907" r="89977">
                        <a14:foregroundMark x1="30886" y1="9872" x2="30886" y2="9872"/>
                        <a14:foregroundMark x1="35082" y1="5807" x2="35082" y2="5807"/>
                        <a14:foregroundMark x1="70396" y1="92451" x2="70396" y2="92451"/>
                        <a14:foregroundMark x1="69347" y1="96283" x2="69347" y2="96283"/>
                        <a14:foregroundMark x1="39277" y1="52265" x2="39510" y2="50058"/>
                        <a14:foregroundMark x1="39744" y1="48780" x2="39744" y2="47735"/>
                        <a14:foregroundMark x1="40326" y1="49245" x2="39977" y2="475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842" y="5707665"/>
            <a:ext cx="715938" cy="685622"/>
          </a:xfrm>
          <a:prstGeom prst="rect">
            <a:avLst/>
          </a:prstGeom>
        </p:spPr>
      </p:pic>
      <p:sp>
        <p:nvSpPr>
          <p:cNvPr id="53" name="テキスト ボックス 50">
            <a:extLst>
              <a:ext uri="{FF2B5EF4-FFF2-40B4-BE49-F238E27FC236}">
                <a16:creationId xmlns:a16="http://schemas.microsoft.com/office/drawing/2014/main" id="{0993D9BF-3C8F-4C58-B165-52FE2B7935FF}"/>
              </a:ext>
            </a:extLst>
          </p:cNvPr>
          <p:cNvSpPr txBox="1"/>
          <p:nvPr/>
        </p:nvSpPr>
        <p:spPr>
          <a:xfrm>
            <a:off x="423500" y="5452037"/>
            <a:ext cx="87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/>
              <a:t>C/CT-0306</a:t>
            </a:r>
            <a:endParaRPr kumimoji="1" lang="ja-JP" altLang="en-US" sz="1000" b="1" dirty="0"/>
          </a:p>
        </p:txBody>
      </p:sp>
      <p:pic>
        <p:nvPicPr>
          <p:cNvPr id="54" name="Content Placeholder 30" descr="A picture containing adapter&#10;&#10;Description automatically generated">
            <a:extLst>
              <a:ext uri="{FF2B5EF4-FFF2-40B4-BE49-F238E27FC236}">
                <a16:creationId xmlns:a16="http://schemas.microsoft.com/office/drawing/2014/main" id="{D1E59B33-B8E1-4F87-B8BF-ED8EAEE739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65" y="5797002"/>
            <a:ext cx="770744" cy="650887"/>
          </a:xfrm>
          <a:prstGeom prst="rect">
            <a:avLst/>
          </a:prstGeom>
        </p:spPr>
      </p:pic>
      <p:sp>
        <p:nvSpPr>
          <p:cNvPr id="57" name="Footer Placeholder 1">
            <a:extLst>
              <a:ext uri="{FF2B5EF4-FFF2-40B4-BE49-F238E27FC236}">
                <a16:creationId xmlns:a16="http://schemas.microsoft.com/office/drawing/2014/main" id="{532060D5-DD8B-4CBE-AED0-9A053B651747}"/>
              </a:ext>
            </a:extLst>
          </p:cNvPr>
          <p:cNvSpPr txBox="1">
            <a:spLocks/>
          </p:cNvSpPr>
          <p:nvPr/>
        </p:nvSpPr>
        <p:spPr>
          <a:xfrm>
            <a:off x="10447456" y="6464692"/>
            <a:ext cx="1744540" cy="2671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©KEMET Corporation. All Rights Reserved.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Text Placeholder 7">
            <a:hlinkClick r:id="rId8"/>
            <a:extLst>
              <a:ext uri="{FF2B5EF4-FFF2-40B4-BE49-F238E27FC236}">
                <a16:creationId xmlns:a16="http://schemas.microsoft.com/office/drawing/2014/main" id="{6956F986-1A72-44A2-BA61-47D9EA2E9DBF}"/>
              </a:ext>
            </a:extLst>
          </p:cNvPr>
          <p:cNvSpPr txBox="1">
            <a:spLocks/>
          </p:cNvSpPr>
          <p:nvPr/>
        </p:nvSpPr>
        <p:spPr>
          <a:xfrm>
            <a:off x="8584372" y="6078041"/>
            <a:ext cx="3474394" cy="3502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400" b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20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hlinkClick r:id="rId9"/>
              </a:rPr>
              <a:t>https://www.kemet.com/en/us/sensors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0779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1A1918"/>
      </a:dk1>
      <a:lt1>
        <a:srgbClr val="FEFEFD"/>
      </a:lt1>
      <a:dk2>
        <a:srgbClr val="343433"/>
      </a:dk2>
      <a:lt2>
        <a:srgbClr val="FEFEFD"/>
      </a:lt2>
      <a:accent1>
        <a:srgbClr val="9E9F9E"/>
      </a:accent1>
      <a:accent2>
        <a:srgbClr val="0096FF"/>
      </a:accent2>
      <a:accent3>
        <a:srgbClr val="204F83"/>
      </a:accent3>
      <a:accent4>
        <a:srgbClr val="E86848"/>
      </a:accent4>
      <a:accent5>
        <a:srgbClr val="F0F1F0"/>
      </a:accent5>
      <a:accent6>
        <a:srgbClr val="0178B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0C9C703-8D61-F845-9E34-D05A583FAC3E}">
  <we:reference id="wa104380278" version="1.0.0.6" store="en-US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48ACCCE43C045BE1AAEF9ADEBA3DD" ma:contentTypeVersion="5" ma:contentTypeDescription="Create a new document." ma:contentTypeScope="" ma:versionID="c2a9d915780ceebed4d7e163c36e6357">
  <xsd:schema xmlns:xsd="http://www.w3.org/2001/XMLSchema" xmlns:xs="http://www.w3.org/2001/XMLSchema" xmlns:p="http://schemas.microsoft.com/office/2006/metadata/properties" xmlns:ns2="18ec8eb7-1847-4f65-b26e-9a484ae9032f" targetNamespace="http://schemas.microsoft.com/office/2006/metadata/properties" ma:root="true" ma:fieldsID="ba5589f2ad1c2cbc5cfa74a23beed341" ns2:_="">
    <xsd:import namespace="18ec8eb7-1847-4f65-b26e-9a484ae90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c8eb7-1847-4f65-b26e-9a484ae90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64C487-B9DE-4C96-819B-8BDAFB9D20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123D77-49A0-493D-A4C7-6FCBA0AD6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ec8eb7-1847-4f65-b26e-9a484ae903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52A2B6-6A23-4412-8462-CF65B8FDAE5A}">
  <ds:schemaRefs>
    <ds:schemaRef ds:uri="http://schemas.microsoft.com/office/2006/metadata/properties"/>
    <ds:schemaRef ds:uri="http://schemas.microsoft.com/office/infopath/2007/PartnerControls"/>
    <ds:schemaRef ds:uri="60849f08-731b-4965-a388-046b419112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KEMET White_theme</Template>
  <TotalTime>3727</TotalTime>
  <Words>1123</Words>
  <Application>Microsoft Office PowerPoint</Application>
  <PresentationFormat>Widescreen</PresentationFormat>
  <Paragraphs>227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Custom Design</vt:lpstr>
      <vt:lpstr>Overview</vt:lpstr>
      <vt:lpstr>Overview</vt:lpstr>
      <vt:lpstr>Overview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D. Conowal</dc:creator>
  <cp:lastModifiedBy>Patrik Kalbermatten</cp:lastModifiedBy>
  <cp:revision>26</cp:revision>
  <dcterms:created xsi:type="dcterms:W3CDTF">2020-07-09T17:17:03Z</dcterms:created>
  <dcterms:modified xsi:type="dcterms:W3CDTF">2023-09-25T14:11:00Z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0x01010080B48ACCCE43C045BE1AAEF9ADEBA3DD</vt:lpwstr>
  </property>
  <property fmtid="{D5CDD505-2E9C-101B-9397-08002B2CF9AE}" pid="3" name="Order">
    <vt:r8>500</vt:r8>
  </property>
  <property fmtid="{D5CDD505-2E9C-101B-9397-08002B2CF9AE}" pid="4" name="_ExtendedDescription">
    <vt:lpwstr/>
  </property>
</Properties>
</file>