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1918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EDD87-D304-4BEE-BD82-89D87114F878}" v="28" dt="2023-09-22T02:18:30.220"/>
    <p1510:client id="{751F1079-2F04-4CEA-89BA-F491CD6C0B3D}" v="47" dt="2023-09-22T05:59:20.8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9FAF9"/>
          </a:solidFill>
        </a:fill>
      </a:tcStyle>
    </a:wholeTbl>
    <a:band2H>
      <a:tcTxStyle/>
      <a:tcStyle>
        <a:tcBdr/>
        <a:fill>
          <a:solidFill>
            <a:srgbClr val="FCFC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9FAF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CFCFC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CFCFC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DEDF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381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381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CBCFD8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381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381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381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381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EFE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1918"/>
              </a:solidFill>
              <a:prstDash val="solid"/>
              <a:round/>
            </a:ln>
          </a:top>
          <a:bottom>
            <a:ln w="25400" cap="flat">
              <a:solidFill>
                <a:srgbClr val="1A19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EF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1918"/>
              </a:solidFill>
              <a:prstDash val="solid"/>
              <a:round/>
            </a:ln>
          </a:top>
          <a:bottom>
            <a:ln w="25400" cap="flat">
              <a:solidFill>
                <a:srgbClr val="1A19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1A1918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1A1918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38100" cap="flat">
              <a:solidFill>
                <a:srgbClr val="FEFEFD"/>
              </a:solidFill>
              <a:prstDash val="solid"/>
              <a:round/>
            </a:ln>
          </a:top>
          <a:bottom>
            <a:ln w="127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1A1918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EFD"/>
      </a:tcTxStyle>
      <a:tcStyle>
        <a:tcBdr>
          <a:left>
            <a:ln w="12700" cap="flat">
              <a:solidFill>
                <a:srgbClr val="FEFEFD"/>
              </a:solidFill>
              <a:prstDash val="solid"/>
              <a:round/>
            </a:ln>
          </a:left>
          <a:right>
            <a:ln w="12700" cap="flat">
              <a:solidFill>
                <a:srgbClr val="FEFEFD"/>
              </a:solidFill>
              <a:prstDash val="solid"/>
              <a:round/>
            </a:ln>
          </a:right>
          <a:top>
            <a:ln w="12700" cap="flat">
              <a:solidFill>
                <a:srgbClr val="FEFEFD"/>
              </a:solidFill>
              <a:prstDash val="solid"/>
              <a:round/>
            </a:ln>
          </a:top>
          <a:bottom>
            <a:ln w="38100" cap="flat">
              <a:solidFill>
                <a:srgbClr val="FEFEFD"/>
              </a:solidFill>
              <a:prstDash val="solid"/>
              <a:round/>
            </a:ln>
          </a:bottom>
          <a:insideH>
            <a:ln w="12700" cap="flat">
              <a:solidFill>
                <a:srgbClr val="FEFEFD"/>
              </a:solidFill>
              <a:prstDash val="solid"/>
              <a:round/>
            </a:ln>
          </a:insideH>
          <a:insideV>
            <a:ln w="12700" cap="flat">
              <a:solidFill>
                <a:srgbClr val="FEFEFD"/>
              </a:solidFill>
              <a:prstDash val="solid"/>
              <a:round/>
            </a:ln>
          </a:insideV>
        </a:tcBdr>
        <a:fill>
          <a:solidFill>
            <a:srgbClr val="1A191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51273056029919"/>
          <c:y val="2.4931595380380044E-2"/>
          <c:w val="0.73281383610862494"/>
          <c:h val="0.81073850119299851"/>
        </c:manualLayout>
      </c:layout>
      <c:scatterChart>
        <c:scatterStyle val="lineMarker"/>
        <c:varyColors val="0"/>
        <c:ser>
          <c:idx val="9"/>
          <c:order val="9"/>
          <c:tx>
            <c:v> SCF39XV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Sheet1!$L$6:$L$37</c:f>
              <c:numCache>
                <c:formatCode>General</c:formatCode>
                <c:ptCount val="32"/>
                <c:pt idx="5">
                  <c:v>19.5</c:v>
                </c:pt>
                <c:pt idx="7">
                  <c:v>14.4</c:v>
                </c:pt>
                <c:pt idx="8">
                  <c:v>12.1</c:v>
                </c:pt>
                <c:pt idx="9">
                  <c:v>9</c:v>
                </c:pt>
                <c:pt idx="11">
                  <c:v>7.2</c:v>
                </c:pt>
                <c:pt idx="13">
                  <c:v>5.6</c:v>
                </c:pt>
                <c:pt idx="14">
                  <c:v>4.9000000000000004</c:v>
                </c:pt>
                <c:pt idx="15">
                  <c:v>4.2</c:v>
                </c:pt>
                <c:pt idx="17">
                  <c:v>3.6</c:v>
                </c:pt>
                <c:pt idx="19">
                  <c:v>3</c:v>
                </c:pt>
                <c:pt idx="25">
                  <c:v>1.2</c:v>
                </c:pt>
                <c:pt idx="26">
                  <c:v>0.9</c:v>
                </c:pt>
                <c:pt idx="28">
                  <c:v>0.62</c:v>
                </c:pt>
                <c:pt idx="29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33-4ABC-AFD0-AA23A05D9C1D}"/>
            </c:ext>
          </c:extLst>
        </c:ser>
        <c:ser>
          <c:idx val="10"/>
          <c:order val="10"/>
          <c:tx>
            <c:v> SCR39VX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Sheet1!$M$6:$M$37</c:f>
              <c:numCache>
                <c:formatCode>General</c:formatCode>
                <c:ptCount val="32"/>
                <c:pt idx="5">
                  <c:v>10.3</c:v>
                </c:pt>
                <c:pt idx="7">
                  <c:v>7.6</c:v>
                </c:pt>
                <c:pt idx="8">
                  <c:v>6.4</c:v>
                </c:pt>
                <c:pt idx="9">
                  <c:v>4.8</c:v>
                </c:pt>
                <c:pt idx="11">
                  <c:v>3.8</c:v>
                </c:pt>
                <c:pt idx="13">
                  <c:v>3</c:v>
                </c:pt>
                <c:pt idx="14">
                  <c:v>2.6</c:v>
                </c:pt>
                <c:pt idx="15">
                  <c:v>2.23</c:v>
                </c:pt>
                <c:pt idx="17">
                  <c:v>1.9</c:v>
                </c:pt>
                <c:pt idx="19">
                  <c:v>1.6</c:v>
                </c:pt>
                <c:pt idx="25">
                  <c:v>0.64</c:v>
                </c:pt>
                <c:pt idx="26">
                  <c:v>0.47</c:v>
                </c:pt>
                <c:pt idx="28">
                  <c:v>0.33</c:v>
                </c:pt>
                <c:pt idx="29">
                  <c:v>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33-4ABC-AFD0-AA23A05D9C1D}"/>
            </c:ext>
          </c:extLst>
        </c:ser>
        <c:ser>
          <c:idx val="11"/>
          <c:order val="11"/>
          <c:tx>
            <c:v> SCT39XV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Sheet1!$N$6:$N$37</c:f>
              <c:numCache>
                <c:formatCode>General</c:formatCode>
                <c:ptCount val="32"/>
                <c:pt idx="5">
                  <c:v>5.85</c:v>
                </c:pt>
                <c:pt idx="7">
                  <c:v>4.3</c:v>
                </c:pt>
                <c:pt idx="8">
                  <c:v>3.6</c:v>
                </c:pt>
                <c:pt idx="9">
                  <c:v>2.7</c:v>
                </c:pt>
                <c:pt idx="11">
                  <c:v>2.16</c:v>
                </c:pt>
                <c:pt idx="13">
                  <c:v>1.68</c:v>
                </c:pt>
                <c:pt idx="14">
                  <c:v>1.46</c:v>
                </c:pt>
                <c:pt idx="15">
                  <c:v>1.26</c:v>
                </c:pt>
                <c:pt idx="17">
                  <c:v>1.07</c:v>
                </c:pt>
                <c:pt idx="19">
                  <c:v>0.9</c:v>
                </c:pt>
                <c:pt idx="25">
                  <c:v>0.36399999999999999</c:v>
                </c:pt>
                <c:pt idx="26">
                  <c:v>0.26800000000000002</c:v>
                </c:pt>
                <c:pt idx="28">
                  <c:v>0.187</c:v>
                </c:pt>
                <c:pt idx="29">
                  <c:v>0.11899999999999999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33-4ABC-AFD0-AA23A05D9C1D}"/>
            </c:ext>
          </c:extLst>
        </c:ser>
        <c:ser>
          <c:idx val="12"/>
          <c:order val="12"/>
          <c:tx>
            <c:v> SCF39XV-S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Sheet1!$O$6:$O$37</c:f>
              <c:numCache>
                <c:formatCode>General</c:formatCode>
                <c:ptCount val="32"/>
                <c:pt idx="7">
                  <c:v>7.2</c:v>
                </c:pt>
                <c:pt idx="9">
                  <c:v>4.9000000000000004</c:v>
                </c:pt>
                <c:pt idx="10">
                  <c:v>3</c:v>
                </c:pt>
                <c:pt idx="14">
                  <c:v>2</c:v>
                </c:pt>
                <c:pt idx="16">
                  <c:v>1.6</c:v>
                </c:pt>
                <c:pt idx="18">
                  <c:v>1.2</c:v>
                </c:pt>
                <c:pt idx="22">
                  <c:v>0.9</c:v>
                </c:pt>
                <c:pt idx="28">
                  <c:v>0.22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33-4ABC-AFD0-AA23A05D9C1D}"/>
            </c:ext>
          </c:extLst>
        </c:ser>
        <c:ser>
          <c:idx val="13"/>
          <c:order val="13"/>
          <c:tx>
            <c:v> SCR39XV-S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Sheet1!$P$6:$P$37</c:f>
              <c:numCache>
                <c:formatCode>General</c:formatCode>
                <c:ptCount val="32"/>
                <c:pt idx="7">
                  <c:v>3.8</c:v>
                </c:pt>
                <c:pt idx="9">
                  <c:v>2.6</c:v>
                </c:pt>
                <c:pt idx="10">
                  <c:v>1.6</c:v>
                </c:pt>
                <c:pt idx="14">
                  <c:v>1.07</c:v>
                </c:pt>
                <c:pt idx="16">
                  <c:v>0.84</c:v>
                </c:pt>
                <c:pt idx="18">
                  <c:v>0.64</c:v>
                </c:pt>
                <c:pt idx="22">
                  <c:v>0.47</c:v>
                </c:pt>
                <c:pt idx="28">
                  <c:v>0.11799999999999999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33-4ABC-AFD0-AA23A05D9C1D}"/>
            </c:ext>
          </c:extLst>
        </c:ser>
        <c:ser>
          <c:idx val="14"/>
          <c:order val="14"/>
          <c:tx>
            <c:v> SCT39XV-S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Sheet1!$Q$6:$Q$37</c:f>
              <c:numCache>
                <c:formatCode>General</c:formatCode>
                <c:ptCount val="32"/>
                <c:pt idx="7">
                  <c:v>2.15</c:v>
                </c:pt>
                <c:pt idx="9">
                  <c:v>1.46</c:v>
                </c:pt>
                <c:pt idx="10">
                  <c:v>0.9</c:v>
                </c:pt>
                <c:pt idx="14">
                  <c:v>0.6</c:v>
                </c:pt>
                <c:pt idx="16">
                  <c:v>0.47599999999999998</c:v>
                </c:pt>
                <c:pt idx="18">
                  <c:v>0.36399999999999999</c:v>
                </c:pt>
                <c:pt idx="22">
                  <c:v>0.26800000000000002</c:v>
                </c:pt>
                <c:pt idx="28">
                  <c:v>6.7000000000000004E-2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33-4ABC-AFD0-AA23A05D9C1D}"/>
            </c:ext>
          </c:extLst>
        </c:ser>
        <c:ser>
          <c:idx val="15"/>
          <c:order val="15"/>
          <c:tx>
            <c:v> SCF39XV-Y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9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Sheet1!$R$6:$R$37</c:f>
              <c:numCache>
                <c:formatCode>General</c:formatCode>
                <c:ptCount val="32"/>
                <c:pt idx="6">
                  <c:v>1.6</c:v>
                </c:pt>
                <c:pt idx="9">
                  <c:v>1.2</c:v>
                </c:pt>
                <c:pt idx="12">
                  <c:v>0.9</c:v>
                </c:pt>
                <c:pt idx="18">
                  <c:v>0.62</c:v>
                </c:pt>
                <c:pt idx="23">
                  <c:v>0.4</c:v>
                </c:pt>
                <c:pt idx="28">
                  <c:v>0.23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E33-4ABC-AFD0-AA23A05D9C1D}"/>
            </c:ext>
          </c:extLst>
        </c:ser>
        <c:ser>
          <c:idx val="16"/>
          <c:order val="16"/>
          <c:tx>
            <c:v> SCR39XV-Y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Sheet1!$S$6:$S$37</c:f>
              <c:numCache>
                <c:formatCode>General</c:formatCode>
                <c:ptCount val="32"/>
                <c:pt idx="6">
                  <c:v>0.84</c:v>
                </c:pt>
                <c:pt idx="9">
                  <c:v>0.64</c:v>
                </c:pt>
                <c:pt idx="12">
                  <c:v>0.47</c:v>
                </c:pt>
                <c:pt idx="18">
                  <c:v>0.33</c:v>
                </c:pt>
                <c:pt idx="23">
                  <c:v>0.21</c:v>
                </c:pt>
                <c:pt idx="28">
                  <c:v>0.11799999999999999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E33-4ABC-AFD0-AA23A05D9C1D}"/>
            </c:ext>
          </c:extLst>
        </c:ser>
        <c:ser>
          <c:idx val="17"/>
          <c:order val="17"/>
          <c:tx>
            <c:v> SCT39XV-Y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Sheet1!$T$6:$T$37</c:f>
              <c:numCache>
                <c:formatCode>General</c:formatCode>
                <c:ptCount val="32"/>
                <c:pt idx="6">
                  <c:v>0.47599999999999998</c:v>
                </c:pt>
                <c:pt idx="9">
                  <c:v>0.36499999999999999</c:v>
                </c:pt>
                <c:pt idx="12">
                  <c:v>0.26800000000000002</c:v>
                </c:pt>
                <c:pt idx="18">
                  <c:v>0.187</c:v>
                </c:pt>
                <c:pt idx="23">
                  <c:v>0.11899999999999999</c:v>
                </c:pt>
                <c:pt idx="28">
                  <c:v>6.7000000000000004E-2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E33-4ABC-AFD0-AA23A05D9C1D}"/>
            </c:ext>
          </c:extLst>
        </c:ser>
        <c:ser>
          <c:idx val="18"/>
          <c:order val="18"/>
          <c:tx>
            <c:v> SCF39XV-Z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bg2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Sheet1!$U$6:$U$37</c:f>
              <c:numCache>
                <c:formatCode>General</c:formatCode>
                <c:ptCount val="32"/>
                <c:pt idx="15">
                  <c:v>3.6</c:v>
                </c:pt>
                <c:pt idx="19">
                  <c:v>2.5</c:v>
                </c:pt>
                <c:pt idx="21">
                  <c:v>2</c:v>
                </c:pt>
                <c:pt idx="25">
                  <c:v>1.6</c:v>
                </c:pt>
                <c:pt idx="27">
                  <c:v>1.2</c:v>
                </c:pt>
                <c:pt idx="30">
                  <c:v>0.62</c:v>
                </c:pt>
                <c:pt idx="31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E33-4ABC-AFD0-AA23A05D9C1D}"/>
            </c:ext>
          </c:extLst>
        </c:ser>
        <c:ser>
          <c:idx val="19"/>
          <c:order val="19"/>
          <c:tx>
            <c:v> SCR39XV-Z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Sheet1!$V$6:$V$37</c:f>
              <c:numCache>
                <c:formatCode>General</c:formatCode>
                <c:ptCount val="32"/>
                <c:pt idx="15">
                  <c:v>1.9</c:v>
                </c:pt>
                <c:pt idx="19">
                  <c:v>1.31</c:v>
                </c:pt>
                <c:pt idx="21">
                  <c:v>1.06</c:v>
                </c:pt>
                <c:pt idx="25">
                  <c:v>0.84</c:v>
                </c:pt>
                <c:pt idx="27">
                  <c:v>0.64</c:v>
                </c:pt>
                <c:pt idx="30">
                  <c:v>0.33</c:v>
                </c:pt>
                <c:pt idx="31">
                  <c:v>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E33-4ABC-AFD0-AA23A05D9C1D}"/>
            </c:ext>
          </c:extLst>
        </c:ser>
        <c:ser>
          <c:idx val="20"/>
          <c:order val="20"/>
          <c:tx>
            <c:v> SCT39XV-Z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Sheet1!$B$6:$B$37</c:f>
              <c:numCache>
                <c:formatCode>General</c:formatCode>
                <c:ptCount val="3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35</c:v>
                </c:pt>
                <c:pt idx="28">
                  <c:v>40</c:v>
                </c:pt>
                <c:pt idx="29">
                  <c:v>42</c:v>
                </c:pt>
                <c:pt idx="30">
                  <c:v>44</c:v>
                </c:pt>
                <c:pt idx="31">
                  <c:v>50</c:v>
                </c:pt>
              </c:numCache>
            </c:numRef>
          </c:xVal>
          <c:yVal>
            <c:numRef>
              <c:f>Sheet1!$W$6:$W$37</c:f>
              <c:numCache>
                <c:formatCode>General</c:formatCode>
                <c:ptCount val="32"/>
                <c:pt idx="15">
                  <c:v>1.07</c:v>
                </c:pt>
                <c:pt idx="19">
                  <c:v>0.74399999999999999</c:v>
                </c:pt>
                <c:pt idx="21">
                  <c:v>0.6</c:v>
                </c:pt>
                <c:pt idx="25">
                  <c:v>0.47599999999999998</c:v>
                </c:pt>
                <c:pt idx="27">
                  <c:v>0.36499999999999999</c:v>
                </c:pt>
                <c:pt idx="30">
                  <c:v>0.187</c:v>
                </c:pt>
                <c:pt idx="31">
                  <c:v>0.11899999999999999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E33-4ABC-AFD0-AA23A05D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025567"/>
        <c:axId val="11057921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Sheet1!$C$5</c15:sqref>
                        </c15:formulaRef>
                      </c:ext>
                    </c:extLst>
                    <c:strCache>
                      <c:ptCount val="1"/>
                      <c:pt idx="0">
                        <c:v>SCF19X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38100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Sheet1!$C$6:$C$37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3">
                        <c:v>1.5</c:v>
                      </c:pt>
                      <c:pt idx="5">
                        <c:v>1</c:v>
                      </c:pt>
                      <c:pt idx="7">
                        <c:v>0.6</c:v>
                      </c:pt>
                      <c:pt idx="10">
                        <c:v>0.44</c:v>
                      </c:pt>
                      <c:pt idx="14">
                        <c:v>0.3</c:v>
                      </c:pt>
                      <c:pt idx="17">
                        <c:v>0.2</c:v>
                      </c:pt>
                      <c:pt idx="24">
                        <c:v>0.11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4E33-4ABC-AFD0-AA23A05D9C1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Sheet1!$D$5</c15:sqref>
                        </c15:formulaRef>
                      </c:ext>
                    </c:extLst>
                    <c:strCache>
                      <c:ptCount val="1"/>
                      <c:pt idx="0">
                        <c:v>SCR19X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15"/>
                  <c:spPr>
                    <a:solidFill>
                      <a:srgbClr val="0000FF"/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Sheet1!$D$6:$D$37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3">
                        <c:v>0.75</c:v>
                      </c:pt>
                      <c:pt idx="5">
                        <c:v>0.5</c:v>
                      </c:pt>
                      <c:pt idx="7">
                        <c:v>0.3</c:v>
                      </c:pt>
                      <c:pt idx="10">
                        <c:v>0.22</c:v>
                      </c:pt>
                      <c:pt idx="14">
                        <c:v>0.16</c:v>
                      </c:pt>
                      <c:pt idx="17">
                        <c:v>0.1</c:v>
                      </c:pt>
                      <c:pt idx="24">
                        <c:v>5.6000000000000001E-2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E33-4ABC-AFD0-AA23A05D9C1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</c15:sqref>
                        </c15:formulaRef>
                      </c:ext>
                    </c:extLst>
                    <c:strCache>
                      <c:ptCount val="1"/>
                      <c:pt idx="0">
                        <c:v>SCT19X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15"/>
                  <c:spPr>
                    <a:solidFill>
                      <a:srgbClr val="C00000"/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Sheet1!$E$6:$E$37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3">
                        <c:v>0.45</c:v>
                      </c:pt>
                      <c:pt idx="5">
                        <c:v>0.3</c:v>
                      </c:pt>
                      <c:pt idx="7">
                        <c:v>0.18</c:v>
                      </c:pt>
                      <c:pt idx="10">
                        <c:v>0.13400000000000001</c:v>
                      </c:pt>
                      <c:pt idx="14">
                        <c:v>9.2999999999999999E-2</c:v>
                      </c:pt>
                      <c:pt idx="17">
                        <c:v>0.06</c:v>
                      </c:pt>
                      <c:pt idx="24">
                        <c:v>3.3000000000000002E-2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E33-4ABC-AFD0-AA23A05D9C1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Sheet1!$F$5</c15:sqref>
                        </c15:formulaRef>
                      </c:ext>
                    </c:extLst>
                    <c:strCache>
                      <c:ptCount val="1"/>
                      <c:pt idx="0">
                        <c:v>SCF25X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38100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Sheet1!$F$6:$F$37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17.8</c:v>
                      </c:pt>
                      <c:pt idx="2">
                        <c:v>11.8</c:v>
                      </c:pt>
                      <c:pt idx="3">
                        <c:v>7.9</c:v>
                      </c:pt>
                      <c:pt idx="5">
                        <c:v>6.3</c:v>
                      </c:pt>
                      <c:pt idx="6">
                        <c:v>4.0999999999999996</c:v>
                      </c:pt>
                      <c:pt idx="8">
                        <c:v>3.5</c:v>
                      </c:pt>
                      <c:pt idx="10">
                        <c:v>2.5</c:v>
                      </c:pt>
                      <c:pt idx="12">
                        <c:v>2</c:v>
                      </c:pt>
                      <c:pt idx="14">
                        <c:v>1.6</c:v>
                      </c:pt>
                      <c:pt idx="17">
                        <c:v>1.2</c:v>
                      </c:pt>
                      <c:pt idx="19">
                        <c:v>0.9</c:v>
                      </c:pt>
                      <c:pt idx="22">
                        <c:v>0.6</c:v>
                      </c:pt>
                      <c:pt idx="25">
                        <c:v>0.4</c:v>
                      </c:pt>
                      <c:pt idx="27">
                        <c:v>0.22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E33-4ABC-AFD0-AA23A05D9C1D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</c15:sqref>
                        </c15:formulaRef>
                      </c:ext>
                    </c:extLst>
                    <c:strCache>
                      <c:ptCount val="1"/>
                      <c:pt idx="0">
                        <c:v>SCR25X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15"/>
                  <c:spPr>
                    <a:solidFill>
                      <a:srgbClr val="0070C0"/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8.9</c:v>
                      </c:pt>
                      <c:pt idx="2">
                        <c:v>5.9</c:v>
                      </c:pt>
                      <c:pt idx="3">
                        <c:v>4</c:v>
                      </c:pt>
                      <c:pt idx="5">
                        <c:v>3.1</c:v>
                      </c:pt>
                      <c:pt idx="6">
                        <c:v>2.1</c:v>
                      </c:pt>
                      <c:pt idx="8">
                        <c:v>1.77</c:v>
                      </c:pt>
                      <c:pt idx="10">
                        <c:v>1.23</c:v>
                      </c:pt>
                      <c:pt idx="12">
                        <c:v>1</c:v>
                      </c:pt>
                      <c:pt idx="14">
                        <c:v>0.78</c:v>
                      </c:pt>
                      <c:pt idx="17">
                        <c:v>0.6</c:v>
                      </c:pt>
                      <c:pt idx="19">
                        <c:v>0.44</c:v>
                      </c:pt>
                      <c:pt idx="22">
                        <c:v>0.31</c:v>
                      </c:pt>
                      <c:pt idx="25">
                        <c:v>0.19700000000000001</c:v>
                      </c:pt>
                      <c:pt idx="27">
                        <c:v>0.11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E33-4ABC-AFD0-AA23A05D9C1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Sheet1!$H$5</c15:sqref>
                        </c15:formulaRef>
                      </c:ext>
                    </c:extLst>
                    <c:strCache>
                      <c:ptCount val="1"/>
                      <c:pt idx="0">
                        <c:v>SCT25X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15"/>
                  <c:spPr>
                    <a:solidFill>
                      <a:srgbClr val="FF0000"/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Sheet1!$H$6:$H$37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5.86</c:v>
                      </c:pt>
                      <c:pt idx="2">
                        <c:v>3.89</c:v>
                      </c:pt>
                      <c:pt idx="3">
                        <c:v>2.6</c:v>
                      </c:pt>
                      <c:pt idx="5">
                        <c:v>2.0499999999999998</c:v>
                      </c:pt>
                      <c:pt idx="6">
                        <c:v>1.35</c:v>
                      </c:pt>
                      <c:pt idx="8">
                        <c:v>1.1499999999999999</c:v>
                      </c:pt>
                      <c:pt idx="10">
                        <c:v>0.8</c:v>
                      </c:pt>
                      <c:pt idx="12">
                        <c:v>0.65</c:v>
                      </c:pt>
                      <c:pt idx="14">
                        <c:v>0.51</c:v>
                      </c:pt>
                      <c:pt idx="17">
                        <c:v>0.39</c:v>
                      </c:pt>
                      <c:pt idx="19">
                        <c:v>0.28999999999999998</c:v>
                      </c:pt>
                      <c:pt idx="22">
                        <c:v>0.2</c:v>
                      </c:pt>
                      <c:pt idx="25">
                        <c:v>0.13</c:v>
                      </c:pt>
                      <c:pt idx="27">
                        <c:v>7.1999999999999995E-2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E33-4ABC-AFD0-AA23A05D9C1D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Sheet1!$I$5</c15:sqref>
                        </c15:formulaRef>
                      </c:ext>
                    </c:extLst>
                    <c:strCache>
                      <c:ptCount val="1"/>
                      <c:pt idx="0">
                        <c:v>SCF29X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38100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Sheet1!$I$6:$I$37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21.2</c:v>
                      </c:pt>
                      <c:pt idx="1">
                        <c:v>14.2</c:v>
                      </c:pt>
                      <c:pt idx="2">
                        <c:v>9.9</c:v>
                      </c:pt>
                      <c:pt idx="3">
                        <c:v>7.4</c:v>
                      </c:pt>
                      <c:pt idx="4">
                        <c:v>5.3</c:v>
                      </c:pt>
                      <c:pt idx="6">
                        <c:v>4</c:v>
                      </c:pt>
                      <c:pt idx="7">
                        <c:v>3.2</c:v>
                      </c:pt>
                      <c:pt idx="10">
                        <c:v>2.5</c:v>
                      </c:pt>
                      <c:pt idx="13">
                        <c:v>1.9</c:v>
                      </c:pt>
                      <c:pt idx="14">
                        <c:v>1.6</c:v>
                      </c:pt>
                      <c:pt idx="15">
                        <c:v>1.3</c:v>
                      </c:pt>
                      <c:pt idx="16">
                        <c:v>1.1000000000000001</c:v>
                      </c:pt>
                      <c:pt idx="20">
                        <c:v>0.7</c:v>
                      </c:pt>
                      <c:pt idx="21">
                        <c:v>0.4</c:v>
                      </c:pt>
                      <c:pt idx="24">
                        <c:v>0.27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E33-4ABC-AFD0-AA23A05D9C1D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Sheet1!$J$5</c15:sqref>
                        </c15:formulaRef>
                      </c:ext>
                    </c:extLst>
                    <c:strCache>
                      <c:ptCount val="1"/>
                      <c:pt idx="0">
                        <c:v>SCR29X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15"/>
                  <c:spPr>
                    <a:solidFill>
                      <a:srgbClr val="00B0F0"/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Sheet1!$J$6:$J$37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11.8</c:v>
                      </c:pt>
                      <c:pt idx="1">
                        <c:v>7.9</c:v>
                      </c:pt>
                      <c:pt idx="2">
                        <c:v>5.5</c:v>
                      </c:pt>
                      <c:pt idx="3">
                        <c:v>4.1500000000000004</c:v>
                      </c:pt>
                      <c:pt idx="4">
                        <c:v>2.95</c:v>
                      </c:pt>
                      <c:pt idx="6">
                        <c:v>2.2000000000000002</c:v>
                      </c:pt>
                      <c:pt idx="7">
                        <c:v>1.76</c:v>
                      </c:pt>
                      <c:pt idx="10">
                        <c:v>1.37</c:v>
                      </c:pt>
                      <c:pt idx="13">
                        <c:v>1.04</c:v>
                      </c:pt>
                      <c:pt idx="14">
                        <c:v>0.88</c:v>
                      </c:pt>
                      <c:pt idx="15">
                        <c:v>0.74</c:v>
                      </c:pt>
                      <c:pt idx="16">
                        <c:v>0.61</c:v>
                      </c:pt>
                      <c:pt idx="20">
                        <c:v>0.39</c:v>
                      </c:pt>
                      <c:pt idx="21">
                        <c:v>0.22</c:v>
                      </c:pt>
                      <c:pt idx="24">
                        <c:v>0.153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E33-4ABC-AFD0-AA23A05D9C1D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</c15:sqref>
                        </c15:formulaRef>
                      </c:ext>
                    </c:extLst>
                    <c:strCache>
                      <c:ptCount val="1"/>
                      <c:pt idx="0">
                        <c:v>SCT29X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1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381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Sheet1!$B$6:$B$37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27</c:v>
                      </c:pt>
                      <c:pt idx="22">
                        <c:v>28</c:v>
                      </c:pt>
                      <c:pt idx="23">
                        <c:v>29</c:v>
                      </c:pt>
                      <c:pt idx="24">
                        <c:v>30</c:v>
                      </c:pt>
                      <c:pt idx="25">
                        <c:v>31</c:v>
                      </c:pt>
                      <c:pt idx="26">
                        <c:v>32</c:v>
                      </c:pt>
                      <c:pt idx="27">
                        <c:v>35</c:v>
                      </c:pt>
                      <c:pt idx="28">
                        <c:v>40</c:v>
                      </c:pt>
                      <c:pt idx="29">
                        <c:v>42</c:v>
                      </c:pt>
                      <c:pt idx="30">
                        <c:v>44</c:v>
                      </c:pt>
                      <c:pt idx="31">
                        <c:v>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Sheet1!$K$6:$K$37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6.47</c:v>
                      </c:pt>
                      <c:pt idx="1">
                        <c:v>4.33</c:v>
                      </c:pt>
                      <c:pt idx="2">
                        <c:v>3</c:v>
                      </c:pt>
                      <c:pt idx="3">
                        <c:v>2.2599999999999998</c:v>
                      </c:pt>
                      <c:pt idx="4">
                        <c:v>1.62</c:v>
                      </c:pt>
                      <c:pt idx="6">
                        <c:v>1.21</c:v>
                      </c:pt>
                      <c:pt idx="7">
                        <c:v>0.96</c:v>
                      </c:pt>
                      <c:pt idx="10">
                        <c:v>0.75</c:v>
                      </c:pt>
                      <c:pt idx="13">
                        <c:v>0.56000000000000005</c:v>
                      </c:pt>
                      <c:pt idx="14">
                        <c:v>0.48</c:v>
                      </c:pt>
                      <c:pt idx="15">
                        <c:v>0.4</c:v>
                      </c:pt>
                      <c:pt idx="16">
                        <c:v>0.33</c:v>
                      </c:pt>
                      <c:pt idx="20">
                        <c:v>0.21</c:v>
                      </c:pt>
                      <c:pt idx="21">
                        <c:v>0.12</c:v>
                      </c:pt>
                      <c:pt idx="24">
                        <c:v>8.3000000000000004E-2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E33-4ABC-AFD0-AA23A05D9C1D}"/>
                  </c:ext>
                </c:extLst>
              </c15:ser>
            </c15:filteredScatterSeries>
          </c:ext>
        </c:extLst>
      </c:scatterChart>
      <c:valAx>
        <c:axId val="110702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Rated Current (A)</a:t>
                </a:r>
                <a:endParaRPr lang="ja-JP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5792111"/>
        <c:crossesAt val="1.0000000000000002E-3"/>
        <c:crossBetween val="midCat"/>
      </c:valAx>
      <c:valAx>
        <c:axId val="1105792111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Inductance (mH)</a:t>
                </a:r>
                <a:endParaRPr lang="ja-JP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025567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5005679213515195"/>
          <c:y val="1.9754551498696985E-2"/>
          <c:w val="0.14919927742145003"/>
          <c:h val="0.91817647174884098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67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241800" y="293912"/>
            <a:ext cx="7594600" cy="306978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 b="1"/>
            </a:lvl1pPr>
          </a:lstStyle>
          <a:p>
            <a:r>
              <a:t>NAME OR DESCRIPTION INTRO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77950" y="1701800"/>
            <a:ext cx="3316150" cy="10795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9188530" y="5849644"/>
            <a:ext cx="2434046" cy="365126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URL for more information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6564" y="3024857"/>
            <a:ext cx="1258752" cy="275392"/>
          </a:xfrm>
          <a:prstGeom prst="rect">
            <a:avLst/>
          </a:prstGeom>
        </p:spPr>
        <p:txBody>
          <a:bodyPr/>
          <a:lstStyle>
            <a:lvl1pPr algn="l" defTabSz="896111">
              <a:spcBef>
                <a:spcPts val="900"/>
              </a:spcBef>
              <a:defRPr sz="1372" b="1"/>
            </a:lvl1pPr>
          </a:lstStyle>
          <a:p>
            <a:r>
              <a:t>Benefits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66563" y="3346668"/>
            <a:ext cx="3338485" cy="914401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text Placeholder text Placeholder text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842500" y="1386015"/>
            <a:ext cx="2019300" cy="109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267200" y="1324230"/>
            <a:ext cx="2406870" cy="28991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Electrical Characteristics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267200" y="5399216"/>
            <a:ext cx="4451183" cy="30480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Applications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28599" y="4419600"/>
            <a:ext cx="2031126" cy="342900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Part Number System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44499" y="1324230"/>
            <a:ext cx="2536517" cy="30686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Features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267200" y="1679830"/>
            <a:ext cx="2425700" cy="850901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text Placeholder text Placeholder text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944499" y="1679830"/>
            <a:ext cx="2545491" cy="850901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text Placeholder text Placeholder text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267198" y="5780215"/>
            <a:ext cx="4469029" cy="685801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ts val="14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
Placeholder
Placeholder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267200" y="2617572"/>
            <a:ext cx="2406870" cy="28991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Characteristics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2"/>
          <a:srcRect l="283" r="283"/>
          <a:stretch>
            <a:fillRect/>
          </a:stretch>
        </p:blipFill>
        <p:spPr>
          <a:xfrm>
            <a:off x="427296" y="363985"/>
            <a:ext cx="1532512" cy="5371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bg object 16"/>
          <p:cNvSpPr/>
          <p:nvPr/>
        </p:nvSpPr>
        <p:spPr>
          <a:xfrm>
            <a:off x="3924298" y="0"/>
            <a:ext cx="8277365" cy="6858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5251" y="3129961"/>
            <a:ext cx="1550851" cy="365126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  <a:lvl2pPr algn="l">
              <a:defRPr sz="1400" b="1"/>
            </a:lvl2pPr>
            <a:lvl3pPr algn="l">
              <a:defRPr sz="1400" b="1"/>
            </a:lvl3pPr>
            <a:lvl4pPr algn="l">
              <a:defRPr sz="1400" b="1"/>
            </a:lvl4pPr>
            <a:lvl5pPr algn="l">
              <a:defRPr sz="1400" b="1"/>
            </a:lvl5pPr>
          </a:lstStyle>
          <a:p>
            <a:r>
              <a:t>Device Applications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Name Here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241799" y="293912"/>
            <a:ext cx="7592850" cy="306978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 b="1"/>
            </a:lvl1pPr>
          </a:lstStyle>
          <a:p>
            <a:r>
              <a:t>NAME OR DESCRIPTION INTRO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77950" y="1701800"/>
            <a:ext cx="3316150" cy="10795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03348" y="5927633"/>
            <a:ext cx="2434047" cy="365126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URL for more information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26680" y="1537139"/>
            <a:ext cx="1298723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140388" y="3129961"/>
            <a:ext cx="1258751" cy="34290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Benefits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77949" y="3683000"/>
            <a:ext cx="1246051" cy="8382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2140387" y="3683000"/>
            <a:ext cx="1347651" cy="9144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1059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5029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267200" y="1549400"/>
            <a:ext cx="1562100" cy="365125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Characteristics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373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4"/>
          <a:srcRect l="283" r="283"/>
          <a:stretch>
            <a:fillRect/>
          </a:stretch>
        </p:blipFill>
        <p:spPr>
          <a:xfrm>
            <a:off x="427296" y="363985"/>
            <a:ext cx="1532512" cy="5371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g object 16"/>
          <p:cNvSpPr/>
          <p:nvPr/>
        </p:nvSpPr>
        <p:spPr>
          <a:xfrm>
            <a:off x="3924298" y="0"/>
            <a:ext cx="8277365" cy="6858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277949" y="1277619"/>
            <a:ext cx="1813611" cy="34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241801" y="640033"/>
            <a:ext cx="7581901" cy="57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Product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1"/>
          <p:cNvSpPr txBox="1"/>
          <p:nvPr/>
        </p:nvSpPr>
        <p:spPr>
          <a:xfrm>
            <a:off x="376843" y="6641828"/>
            <a:ext cx="1928753" cy="1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600">
                <a:solidFill>
                  <a:srgbClr val="898989"/>
                </a:solidFill>
              </a:defRPr>
            </a:lvl1pPr>
          </a:lstStyle>
          <a:p>
            <a:r>
              <a:rPr dirty="0"/>
              <a:t>©KEMET Corporation. All Rights Reserved.</a:t>
            </a:r>
          </a:p>
        </p:txBody>
      </p:sp>
      <p:sp>
        <p:nvSpPr>
          <p:cNvPr id="62" name="Text Placeholder 3"/>
          <p:cNvSpPr txBox="1">
            <a:spLocks noGrp="1"/>
          </p:cNvSpPr>
          <p:nvPr>
            <p:ph type="subTitle" sz="quarter" idx="1"/>
          </p:nvPr>
        </p:nvSpPr>
        <p:spPr>
          <a:xfrm>
            <a:off x="4039340" y="604411"/>
            <a:ext cx="7757737" cy="546798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US" dirty="0"/>
              <a:t>SCF39XV &amp; SCR39XV &amp; SCT39XV Line Filters</a:t>
            </a:r>
            <a:endParaRPr dirty="0"/>
          </a:p>
        </p:txBody>
      </p:sp>
      <p:sp>
        <p:nvSpPr>
          <p:cNvPr id="63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1000"/>
              </a:lnSpc>
            </a:lvl1pPr>
          </a:lstStyle>
          <a:p>
            <a:r>
              <a:rPr dirty="0"/>
              <a:t>AUTOMOTIVE GRADE </a:t>
            </a:r>
            <a:r>
              <a:rPr lang="en-US" dirty="0"/>
              <a:t>COMMON MODE CHOKES</a:t>
            </a:r>
            <a:endParaRPr dirty="0"/>
          </a:p>
        </p:txBody>
      </p:sp>
      <p:sp>
        <p:nvSpPr>
          <p:cNvPr id="64" name="Rectangle 36"/>
          <p:cNvSpPr txBox="1"/>
          <p:nvPr/>
        </p:nvSpPr>
        <p:spPr>
          <a:xfrm>
            <a:off x="329971" y="5593917"/>
            <a:ext cx="163504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On board charger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Electric compressor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Electric heater 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Starter booster </a:t>
            </a:r>
          </a:p>
        </p:txBody>
      </p:sp>
      <p:sp>
        <p:nvSpPr>
          <p:cNvPr id="65" name="Rectangle 37"/>
          <p:cNvSpPr txBox="1"/>
          <p:nvPr/>
        </p:nvSpPr>
        <p:spPr>
          <a:xfrm>
            <a:off x="335989" y="5314475"/>
            <a:ext cx="260409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b="1">
                <a:solidFill>
                  <a:srgbClr val="2F528F"/>
                </a:solidFill>
              </a:defRPr>
            </a:lvl1pPr>
          </a:lstStyle>
          <a:p>
            <a:r>
              <a:rPr dirty="0"/>
              <a:t>Applications</a:t>
            </a:r>
          </a:p>
        </p:txBody>
      </p:sp>
      <p:sp>
        <p:nvSpPr>
          <p:cNvPr id="66" name="Rectangle 38"/>
          <p:cNvSpPr txBox="1"/>
          <p:nvPr/>
        </p:nvSpPr>
        <p:spPr>
          <a:xfrm>
            <a:off x="335990" y="2868153"/>
            <a:ext cx="1524072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b="1">
                <a:solidFill>
                  <a:srgbClr val="2F528F"/>
                </a:solidFill>
              </a:defRPr>
            </a:lvl1pPr>
          </a:lstStyle>
          <a:p>
            <a:r>
              <a:rPr dirty="0"/>
              <a:t>Benefits</a:t>
            </a:r>
          </a:p>
        </p:txBody>
      </p:sp>
      <p:sp>
        <p:nvSpPr>
          <p:cNvPr id="69" name="Rectangle 41"/>
          <p:cNvSpPr txBox="1"/>
          <p:nvPr/>
        </p:nvSpPr>
        <p:spPr>
          <a:xfrm>
            <a:off x="1863403" y="5585173"/>
            <a:ext cx="1896446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DC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DC converter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Electric oil pumps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Electric power steering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WPT systems</a:t>
            </a:r>
          </a:p>
        </p:txBody>
      </p:sp>
      <p:sp>
        <p:nvSpPr>
          <p:cNvPr id="70" name="Rectangle 42"/>
          <p:cNvSpPr txBox="1"/>
          <p:nvPr/>
        </p:nvSpPr>
        <p:spPr>
          <a:xfrm>
            <a:off x="335989" y="975832"/>
            <a:ext cx="335280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b="1">
                <a:solidFill>
                  <a:srgbClr val="2F528F"/>
                </a:solidFill>
              </a:defRPr>
            </a:lvl1pPr>
          </a:lstStyle>
          <a:p>
            <a:r>
              <a:rPr dirty="0"/>
              <a:t>Overview</a:t>
            </a:r>
          </a:p>
        </p:txBody>
      </p:sp>
      <p:sp>
        <p:nvSpPr>
          <p:cNvPr id="71" name="Rectangle 43"/>
          <p:cNvSpPr txBox="1"/>
          <p:nvPr/>
        </p:nvSpPr>
        <p:spPr>
          <a:xfrm>
            <a:off x="341801" y="1331947"/>
            <a:ext cx="3308222" cy="28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>
              <a:lnSpc>
                <a:spcPts val="1300"/>
              </a:lnSpc>
              <a:defRPr sz="1100" b="1">
                <a:solidFill>
                  <a:srgbClr val="2F528F"/>
                </a:solidFill>
              </a:defRPr>
            </a:pPr>
            <a:endParaRPr b="0" dirty="0">
              <a:solidFill>
                <a:schemeClr val="tx1"/>
              </a:solidFill>
            </a:endParaRPr>
          </a:p>
        </p:txBody>
      </p:sp>
      <p:sp>
        <p:nvSpPr>
          <p:cNvPr id="73" name="Rectangle 53"/>
          <p:cNvSpPr txBox="1"/>
          <p:nvPr/>
        </p:nvSpPr>
        <p:spPr>
          <a:xfrm>
            <a:off x="4136888" y="1266995"/>
            <a:ext cx="7662328" cy="11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marL="228600" indent="-228600">
              <a:lnSpc>
                <a:spcPts val="1300"/>
              </a:lnSpc>
              <a:spcBef>
                <a:spcPts val="300"/>
              </a:spcBef>
              <a:buSzPct val="100000"/>
              <a:buChar char="•"/>
              <a:defRPr sz="1100">
                <a:solidFill>
                  <a:srgbClr val="2F528F"/>
                </a:solidFill>
              </a:defRPr>
            </a:pPr>
            <a:r>
              <a:rPr lang="fr-CH" dirty="0">
                <a:solidFill>
                  <a:schemeClr val="tx1"/>
                </a:solidFill>
              </a:rPr>
              <a:t>Horizontal</a:t>
            </a:r>
            <a:r>
              <a:rPr dirty="0">
                <a:solidFill>
                  <a:schemeClr val="tx1"/>
                </a:solidFill>
              </a:rPr>
              <a:t> layouts and </a:t>
            </a:r>
            <a:r>
              <a:rPr lang="en-US" dirty="0">
                <a:solidFill>
                  <a:schemeClr val="tx1"/>
                </a:solidFill>
              </a:rPr>
              <a:t>three</a:t>
            </a:r>
            <a:r>
              <a:rPr dirty="0">
                <a:solidFill>
                  <a:schemeClr val="tx1"/>
                </a:solidFill>
              </a:rPr>
              <a:t> different core </a:t>
            </a:r>
            <a:r>
              <a:rPr lang="fr-CH" dirty="0">
                <a:solidFill>
                  <a:schemeClr val="tx1"/>
                </a:solidFill>
              </a:rPr>
              <a:t>materials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lang="fr-CH" dirty="0">
                <a:solidFill>
                  <a:schemeClr val="tx1"/>
                </a:solidFill>
              </a:rPr>
              <a:t>nanocrystal, ferrite S15H &amp; ferrite 7HT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buSzPct val="10000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Rated current range: </a:t>
            </a:r>
            <a:r>
              <a:rPr lang="fr-CH" dirty="0">
                <a:solidFill>
                  <a:schemeClr val="tx1"/>
                </a:solidFill>
              </a:rPr>
              <a:t>10</a:t>
            </a:r>
            <a:r>
              <a:rPr dirty="0">
                <a:solidFill>
                  <a:schemeClr val="tx1"/>
                </a:solidFill>
              </a:rPr>
              <a:t> A to 5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dirty="0">
                <a:solidFill>
                  <a:schemeClr val="tx1"/>
                </a:solidFill>
              </a:rPr>
              <a:t> A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buSzPct val="10000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Inductance range: </a:t>
            </a:r>
            <a:r>
              <a:rPr lang="en-US" altLang="ja-JP" sz="1100" b="1" dirty="0">
                <a:solidFill>
                  <a:schemeClr val="accent1">
                    <a:lumMod val="75000"/>
                  </a:schemeClr>
                </a:solidFill>
              </a:rPr>
              <a:t>SCF39XV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0.22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to 19.5 mH | </a:t>
            </a:r>
            <a:r>
              <a:rPr b="1" dirty="0">
                <a:solidFill>
                  <a:schemeClr val="accent3"/>
                </a:solidFill>
              </a:rPr>
              <a:t>SCR</a:t>
            </a:r>
            <a:r>
              <a:rPr lang="fr-CH" b="1" dirty="0">
                <a:solidFill>
                  <a:schemeClr val="accent3"/>
                </a:solidFill>
              </a:rPr>
              <a:t>39</a:t>
            </a:r>
            <a:r>
              <a:rPr b="1" dirty="0">
                <a:solidFill>
                  <a:schemeClr val="accent3"/>
                </a:solidFill>
              </a:rPr>
              <a:t>XV</a:t>
            </a:r>
            <a:r>
              <a:rPr dirty="0">
                <a:solidFill>
                  <a:schemeClr val="tx1"/>
                </a:solidFill>
              </a:rPr>
              <a:t> 0.</a:t>
            </a:r>
            <a:r>
              <a:rPr lang="fr-CH" dirty="0">
                <a:solidFill>
                  <a:schemeClr val="tx1"/>
                </a:solidFill>
              </a:rPr>
              <a:t>11 </a:t>
            </a:r>
            <a:r>
              <a:rPr dirty="0">
                <a:solidFill>
                  <a:schemeClr val="tx1"/>
                </a:solidFill>
              </a:rPr>
              <a:t>to 1</a:t>
            </a:r>
            <a:r>
              <a:rPr lang="fr-CH" dirty="0">
                <a:solidFill>
                  <a:schemeClr val="tx1"/>
                </a:solidFill>
              </a:rPr>
              <a:t>0</a:t>
            </a:r>
            <a:r>
              <a:rPr dirty="0">
                <a:solidFill>
                  <a:schemeClr val="tx1"/>
                </a:solidFill>
              </a:rPr>
              <a:t>.</a:t>
            </a:r>
            <a:r>
              <a:rPr lang="fr-CH" dirty="0">
                <a:solidFill>
                  <a:schemeClr val="tx1"/>
                </a:solidFill>
              </a:rPr>
              <a:t>3</a:t>
            </a:r>
            <a:r>
              <a:rPr dirty="0">
                <a:solidFill>
                  <a:schemeClr val="tx1"/>
                </a:solidFill>
              </a:rPr>
              <a:t> mH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accent6"/>
                </a:solidFill>
              </a:rPr>
              <a:t>SCT</a:t>
            </a:r>
            <a:r>
              <a:rPr lang="fr-CH" b="1" dirty="0">
                <a:solidFill>
                  <a:schemeClr val="accent6"/>
                </a:solidFill>
              </a:rPr>
              <a:t>39</a:t>
            </a:r>
            <a:r>
              <a:rPr b="1" dirty="0">
                <a:solidFill>
                  <a:schemeClr val="accent6"/>
                </a:solidFill>
              </a:rPr>
              <a:t>XV</a:t>
            </a:r>
            <a:r>
              <a:rPr dirty="0">
                <a:solidFill>
                  <a:schemeClr val="tx1"/>
                </a:solidFill>
              </a:rPr>
              <a:t> 0.0</a:t>
            </a:r>
            <a:r>
              <a:rPr lang="fr-CH" dirty="0">
                <a:solidFill>
                  <a:schemeClr val="tx1"/>
                </a:solidFill>
              </a:rPr>
              <a:t>67</a:t>
            </a:r>
            <a:r>
              <a:rPr dirty="0">
                <a:solidFill>
                  <a:schemeClr val="tx1"/>
                </a:solidFill>
              </a:rPr>
              <a:t> to </a:t>
            </a:r>
            <a:r>
              <a:rPr lang="fr-CH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</a:t>
            </a:r>
            <a:r>
              <a:rPr lang="fr-CH" dirty="0">
                <a:solidFill>
                  <a:schemeClr val="tx1"/>
                </a:solidFill>
              </a:rPr>
              <a:t>85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mH</a:t>
            </a:r>
            <a:r>
              <a:rPr lang="ja-JP" altLang="en-US" dirty="0">
                <a:solidFill>
                  <a:schemeClr val="tx1"/>
                </a:solidFill>
              </a:rPr>
              <a:t>　　　</a:t>
            </a:r>
            <a:endParaRPr dirty="0">
              <a:solidFill>
                <a:schemeClr val="tx1"/>
              </a:solidFill>
            </a:endParaRP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buSzPct val="10000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DCR: 0.</a:t>
            </a:r>
            <a:r>
              <a:rPr lang="fr-CH" dirty="0">
                <a:solidFill>
                  <a:schemeClr val="tx1"/>
                </a:solidFill>
              </a:rPr>
              <a:t>4</a:t>
            </a:r>
            <a:r>
              <a:rPr dirty="0">
                <a:solidFill>
                  <a:schemeClr val="tx1"/>
                </a:solidFill>
              </a:rPr>
              <a:t> to </a:t>
            </a:r>
            <a:r>
              <a:rPr lang="en-US" dirty="0">
                <a:solidFill>
                  <a:schemeClr val="tx1"/>
                </a:solidFill>
              </a:rPr>
              <a:t>17.9</a:t>
            </a:r>
            <a:r>
              <a:rPr dirty="0">
                <a:solidFill>
                  <a:schemeClr val="tx1"/>
                </a:solidFill>
              </a:rPr>
              <a:t> mΩ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buSzPct val="10000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Operating temperature: </a:t>
            </a:r>
            <a:r>
              <a:rPr b="1" dirty="0">
                <a:solidFill>
                  <a:schemeClr val="accent3"/>
                </a:solidFill>
              </a:rPr>
              <a:t>SCR</a:t>
            </a:r>
            <a:r>
              <a:rPr lang="fr-CH" b="1" dirty="0">
                <a:solidFill>
                  <a:schemeClr val="accent3"/>
                </a:solidFill>
              </a:rPr>
              <a:t>39</a:t>
            </a:r>
            <a:r>
              <a:rPr b="1" dirty="0">
                <a:solidFill>
                  <a:schemeClr val="accent3"/>
                </a:solidFill>
              </a:rPr>
              <a:t>XV</a:t>
            </a:r>
            <a:r>
              <a:rPr dirty="0">
                <a:solidFill>
                  <a:schemeClr val="tx1"/>
                </a:solidFill>
              </a:rPr>
              <a:t> -40°C to +120°C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CH" b="1" dirty="0">
                <a:solidFill>
                  <a:schemeClr val="accent1">
                    <a:lumMod val="75000"/>
                  </a:schemeClr>
                </a:solidFill>
              </a:rPr>
              <a:t>39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b="1" dirty="0">
                <a:solidFill>
                  <a:schemeClr val="accent6"/>
                </a:solidFill>
              </a:rPr>
              <a:t>SCT39XV</a:t>
            </a:r>
            <a:r>
              <a:rPr dirty="0">
                <a:solidFill>
                  <a:schemeClr val="tx1"/>
                </a:solidFill>
              </a:rPr>
              <a:t> -40°C to +150°C</a:t>
            </a:r>
          </a:p>
        </p:txBody>
      </p:sp>
      <p:sp>
        <p:nvSpPr>
          <p:cNvPr id="74" name="Rectangle 54"/>
          <p:cNvSpPr txBox="1"/>
          <p:nvPr/>
        </p:nvSpPr>
        <p:spPr>
          <a:xfrm>
            <a:off x="4161729" y="2442407"/>
            <a:ext cx="41805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F528F"/>
                </a:solidFill>
              </a:defRPr>
            </a:lvl1pPr>
          </a:lstStyle>
          <a:p>
            <a:r>
              <a:rPr dirty="0"/>
              <a:t>Selection Guide</a:t>
            </a:r>
          </a:p>
        </p:txBody>
      </p:sp>
      <p:sp>
        <p:nvSpPr>
          <p:cNvPr id="80" name="Rectangle 160"/>
          <p:cNvSpPr txBox="1"/>
          <p:nvPr/>
        </p:nvSpPr>
        <p:spPr>
          <a:xfrm>
            <a:off x="4136417" y="1011770"/>
            <a:ext cx="354579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F528F"/>
                </a:solidFill>
              </a:defRPr>
            </a:lvl1pPr>
          </a:lstStyle>
          <a:p>
            <a:r>
              <a:rPr dirty="0"/>
              <a:t>Electrical Characteristics</a:t>
            </a:r>
          </a:p>
        </p:txBody>
      </p:sp>
      <p:sp>
        <p:nvSpPr>
          <p:cNvPr id="87" name="Rectangle 69"/>
          <p:cNvSpPr txBox="1"/>
          <p:nvPr/>
        </p:nvSpPr>
        <p:spPr>
          <a:xfrm>
            <a:off x="329971" y="3205482"/>
            <a:ext cx="3308222" cy="19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Proprietary </a:t>
            </a:r>
            <a:r>
              <a:rPr lang="en-US" b="1" dirty="0">
                <a:solidFill>
                  <a:schemeClr val="accent3"/>
                </a:solidFill>
              </a:rPr>
              <a:t>S15H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accent6"/>
                </a:solidFill>
              </a:rPr>
              <a:t>7HT</a:t>
            </a:r>
            <a:r>
              <a:rPr dirty="0">
                <a:solidFill>
                  <a:schemeClr val="tx1"/>
                </a:solidFill>
              </a:rPr>
              <a:t> ferrite material</a:t>
            </a:r>
            <a:r>
              <a:rPr lang="en-US" dirty="0">
                <a:solidFill>
                  <a:schemeClr val="tx1"/>
                </a:solidFill>
              </a:rPr>
              <a:t> or    </a:t>
            </a:r>
            <a:r>
              <a:rPr lang="en-US" altLang="ja-JP" dirty="0">
                <a:solidFill>
                  <a:schemeClr val="tx1"/>
                </a:solidFill>
              </a:rPr>
              <a:t>high permeability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</a:rPr>
              <a:t>nanocrystal</a:t>
            </a:r>
            <a:r>
              <a:rPr lang="en-US" altLang="ja-JP" dirty="0">
                <a:solidFill>
                  <a:schemeClr val="tx1"/>
                </a:solidFill>
              </a:rPr>
              <a:t> material</a:t>
            </a: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lang="en-US" altLang="ja-JP" dirty="0">
                <a:solidFill>
                  <a:schemeClr val="tx1"/>
                </a:solidFill>
              </a:rPr>
              <a:t>Rated voltage up to 1,000 V AC/DC</a:t>
            </a: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High impedance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High inductance</a:t>
            </a:r>
            <a:endParaRPr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UL 94 V–0 flame retardant rated base and cap</a:t>
            </a: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AEC-Q200 qualified</a:t>
            </a: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IATF 16949 managed</a:t>
            </a:r>
          </a:p>
          <a:p>
            <a:pPr marL="171450" indent="-17145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rgbClr val="2F528F"/>
                </a:solidFill>
              </a:defRPr>
            </a:pPr>
            <a:r>
              <a:rPr dirty="0">
                <a:solidFill>
                  <a:schemeClr val="tx1"/>
                </a:solidFill>
              </a:rPr>
              <a:t>Customized standard parts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77A62-4B8A-4E14-A0ED-6DC6A7ADA2E6}"/>
              </a:ext>
            </a:extLst>
          </p:cNvPr>
          <p:cNvCxnSpPr/>
          <p:nvPr/>
        </p:nvCxnSpPr>
        <p:spPr>
          <a:xfrm>
            <a:off x="1535836" y="1168919"/>
            <a:ext cx="1615736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22B2AC-E3ED-48E1-9738-61874400A7AD}"/>
              </a:ext>
            </a:extLst>
          </p:cNvPr>
          <p:cNvCxnSpPr>
            <a:cxnSpLocks/>
          </p:cNvCxnSpPr>
          <p:nvPr/>
        </p:nvCxnSpPr>
        <p:spPr>
          <a:xfrm flipV="1">
            <a:off x="1204523" y="3012565"/>
            <a:ext cx="1947049" cy="742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6940A7-0D88-48E6-9B32-7B2CB5A15E1D}"/>
              </a:ext>
            </a:extLst>
          </p:cNvPr>
          <p:cNvCxnSpPr/>
          <p:nvPr/>
        </p:nvCxnSpPr>
        <p:spPr>
          <a:xfrm>
            <a:off x="1535836" y="5480993"/>
            <a:ext cx="1615736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B047E2-41D7-4170-8CF3-3A0371A8B0AA}"/>
              </a:ext>
            </a:extLst>
          </p:cNvPr>
          <p:cNvCxnSpPr/>
          <p:nvPr/>
        </p:nvCxnSpPr>
        <p:spPr>
          <a:xfrm>
            <a:off x="6391276" y="1123076"/>
            <a:ext cx="1615736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C2A059-CD0A-45AA-9093-DC5075A786D1}"/>
              </a:ext>
            </a:extLst>
          </p:cNvPr>
          <p:cNvCxnSpPr/>
          <p:nvPr/>
        </p:nvCxnSpPr>
        <p:spPr>
          <a:xfrm>
            <a:off x="5583408" y="2596295"/>
            <a:ext cx="161573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val="3361983438"/>
              </p:ext>
            </p:extLst>
          </p:nvPr>
        </p:nvGraphicFramePr>
        <p:xfrm>
          <a:off x="4039339" y="5539045"/>
          <a:ext cx="8053340" cy="11582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5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843010850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780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SC</a:t>
                      </a: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F</a:t>
                      </a:r>
                      <a:endParaRPr sz="1000" b="1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3</a:t>
                      </a: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XV-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12</a:t>
                      </a: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0-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S</a:t>
                      </a:r>
                      <a:endParaRPr sz="1000" b="1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1</a:t>
                      </a: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R</a:t>
                      </a: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5</a:t>
                      </a:r>
                      <a:endParaRPr sz="1000" b="1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0</a:t>
                      </a: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17</a:t>
                      </a:r>
                      <a:endParaRPr sz="1000" b="1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dirty="0">
                          <a:solidFill>
                            <a:srgbClr val="1A1918"/>
                          </a:solidFill>
                        </a:rPr>
                        <a:t>J</a:t>
                      </a:r>
                      <a:r>
                        <a:rPr lang="fr-CH" sz="1000" b="1" dirty="0">
                          <a:solidFill>
                            <a:srgbClr val="1A1918"/>
                          </a:solidFill>
                        </a:rPr>
                        <a:t>H</a:t>
                      </a:r>
                      <a:endParaRPr sz="1000" b="1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Series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Outer Core Diameter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Approval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Rated Current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1000" dirty="0">
                          <a:solidFill>
                            <a:srgbClr val="FEFEFD"/>
                          </a:solidFill>
                        </a:rPr>
                        <a:t>Phase</a:t>
                      </a:r>
                      <a:endParaRPr sz="1000" dirty="0">
                        <a:solidFill>
                          <a:srgbClr val="FEFEFD"/>
                        </a:solidFill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Wire Diameter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Windings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Number of Turns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EFEFD"/>
                          </a:solidFill>
                        </a:rPr>
                        <a:t>Terminal Base Type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2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</a:t>
                      </a:r>
                      <a:r>
                        <a:rPr lang="en-US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  <a:r>
                        <a:rPr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= </a:t>
                      </a:r>
                      <a:r>
                        <a:rPr lang="en-US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Nanocrystal </a:t>
                      </a:r>
                      <a:r>
                        <a:rPr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core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
</a:t>
                      </a:r>
                      <a:r>
                        <a:rPr sz="800" b="1" dirty="0">
                          <a:solidFill>
                            <a:schemeClr val="accent3"/>
                          </a:solidFill>
                        </a:rPr>
                        <a:t>SC</a:t>
                      </a:r>
                      <a:r>
                        <a:rPr lang="en-US" sz="800" b="1" dirty="0">
                          <a:solidFill>
                            <a:schemeClr val="accent3"/>
                          </a:solidFill>
                        </a:rPr>
                        <a:t>R</a:t>
                      </a:r>
                      <a:r>
                        <a:rPr sz="800" b="1" dirty="0">
                          <a:solidFill>
                            <a:schemeClr val="accent3"/>
                          </a:solidFill>
                        </a:rPr>
                        <a:t> = </a:t>
                      </a:r>
                      <a:r>
                        <a:rPr lang="en-US" sz="800" b="1" dirty="0">
                          <a:solidFill>
                            <a:schemeClr val="accent3"/>
                          </a:solidFill>
                        </a:rPr>
                        <a:t>S15H</a:t>
                      </a:r>
                      <a:r>
                        <a:rPr sz="800" b="1" dirty="0">
                          <a:solidFill>
                            <a:schemeClr val="accent3"/>
                          </a:solidFill>
                        </a:rPr>
                        <a:t> ferrite core</a:t>
                      </a:r>
                      <a:endParaRPr lang="en-US" sz="800" b="1" dirty="0">
                        <a:solidFill>
                          <a:schemeClr val="accent3"/>
                        </a:solidFill>
                      </a:endParaRP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SCT = 7HT ferrite core</a:t>
                      </a:r>
                      <a:endParaRPr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dirty="0">
                          <a:solidFill>
                            <a:srgbClr val="1A1918"/>
                          </a:solidFill>
                        </a:rPr>
                        <a:t>39 = 39 mm </a:t>
                      </a:r>
                      <a:r>
                        <a:rPr lang="en-US" altLang="ja-JP" sz="800" dirty="0">
                          <a:solidFill>
                            <a:srgbClr val="1A1918"/>
                          </a:solidFill>
                        </a:rPr>
                        <a:t>ø</a:t>
                      </a:r>
                      <a:endParaRPr sz="800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dirty="0">
                          <a:solidFill>
                            <a:srgbClr val="1A1918"/>
                          </a:solidFill>
                        </a:rPr>
                        <a:t>XV = AEC-Q200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12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0 = 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12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 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700" dirty="0">
                          <a:solidFill>
                            <a:srgbClr val="1A1918"/>
                          </a:solidFill>
                        </a:rPr>
                        <a:t>Blank = Single-phase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700" dirty="0">
                          <a:solidFill>
                            <a:srgbClr val="1A1918"/>
                          </a:solidFill>
                        </a:rPr>
                        <a:t>S = Three-phase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700" dirty="0">
                          <a:solidFill>
                            <a:srgbClr val="1A1918"/>
                          </a:solidFill>
                        </a:rPr>
                        <a:t>Y = Three-phase four-wire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700" dirty="0">
                          <a:solidFill>
                            <a:srgbClr val="1A1918"/>
                          </a:solidFill>
                        </a:rPr>
                        <a:t>Z = Three-phase four-wire asymmetric</a:t>
                      </a:r>
                      <a:endParaRPr sz="700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R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5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 = 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.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5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mm ø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dirty="0">
                          <a:solidFill>
                            <a:srgbClr val="1A1918"/>
                          </a:solidFill>
                        </a:rPr>
                        <a:t>A = Singl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e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B = Double</a:t>
                      </a:r>
                      <a:endParaRPr sz="800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dirty="0">
                          <a:solidFill>
                            <a:srgbClr val="1A1918"/>
                          </a:solidFill>
                        </a:rPr>
                        <a:t>0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17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 = 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17</a:t>
                      </a:r>
                      <a:r>
                        <a:rPr sz="800" dirty="0">
                          <a:solidFill>
                            <a:srgbClr val="1A1918"/>
                          </a:solidFill>
                        </a:rPr>
                        <a:t> turns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dirty="0">
                          <a:solidFill>
                            <a:srgbClr val="1A1918"/>
                          </a:solidFill>
                        </a:rPr>
                        <a:t>JH = Horizonta</a:t>
                      </a:r>
                      <a:r>
                        <a:rPr lang="fr-CH" sz="800" dirty="0">
                          <a:solidFill>
                            <a:srgbClr val="1A1918"/>
                          </a:solidFill>
                        </a:rPr>
                        <a:t>l</a:t>
                      </a:r>
                      <a:endParaRPr sz="800" dirty="0">
                        <a:solidFill>
                          <a:srgbClr val="1A1918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Rectangle 160"/>
          <p:cNvSpPr txBox="1"/>
          <p:nvPr/>
        </p:nvSpPr>
        <p:spPr>
          <a:xfrm>
            <a:off x="4136417" y="5273866"/>
            <a:ext cx="354579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F528F"/>
                </a:solidFill>
              </a:defRPr>
            </a:lvl1pPr>
          </a:lstStyle>
          <a:p>
            <a:r>
              <a:rPr dirty="0"/>
              <a:t>Part Number System</a:t>
            </a:r>
          </a:p>
        </p:txBody>
      </p:sp>
      <p:sp>
        <p:nvSpPr>
          <p:cNvPr id="81" name="テキスト ボックス 33"/>
          <p:cNvSpPr txBox="1"/>
          <p:nvPr/>
        </p:nvSpPr>
        <p:spPr>
          <a:xfrm>
            <a:off x="10787896" y="1031908"/>
            <a:ext cx="11667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100" b="1">
                <a:solidFill>
                  <a:srgbClr val="2F528F"/>
                </a:solidFill>
              </a:defRPr>
            </a:pPr>
            <a:r>
              <a:rPr lang="fr-CH" dirty="0"/>
              <a:t>SC39XV</a:t>
            </a:r>
          </a:p>
          <a:p>
            <a:pPr algn="ctr">
              <a:defRPr sz="1100">
                <a:solidFill>
                  <a:srgbClr val="2F528F"/>
                </a:solidFill>
              </a:defRPr>
            </a:pPr>
            <a:r>
              <a:rPr lang="en-US" sz="1000" dirty="0"/>
              <a:t>Single-Phase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6F7792-98B2-4E2B-963F-9618CB13855D}"/>
              </a:ext>
            </a:extLst>
          </p:cNvPr>
          <p:cNvCxnSpPr/>
          <p:nvPr/>
        </p:nvCxnSpPr>
        <p:spPr>
          <a:xfrm>
            <a:off x="6066477" y="5418278"/>
            <a:ext cx="1615736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AA0E13-3BD1-394F-3EE7-D3BBD10AC8BA}"/>
              </a:ext>
            </a:extLst>
          </p:cNvPr>
          <p:cNvSpPr txBox="1"/>
          <p:nvPr/>
        </p:nvSpPr>
        <p:spPr>
          <a:xfrm>
            <a:off x="329971" y="1347540"/>
            <a:ext cx="3352804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b="1"/>
            </a:pPr>
            <a:r>
              <a:rPr lang="en-US" altLang="ja-JP" sz="1100" dirty="0">
                <a:solidFill>
                  <a:schemeClr val="accent1">
                    <a:lumMod val="75000"/>
                  </a:schemeClr>
                </a:solidFill>
              </a:rPr>
              <a:t>SCF39XV</a:t>
            </a:r>
            <a:r>
              <a:rPr lang="en-US" altLang="ja-JP" sz="1100" b="0" dirty="0">
                <a:solidFill>
                  <a:schemeClr val="tx1"/>
                </a:solidFill>
              </a:rPr>
              <a:t>, </a:t>
            </a:r>
            <a:r>
              <a:rPr lang="en-US" altLang="ja-JP" sz="1100" b="1" dirty="0">
                <a:solidFill>
                  <a:schemeClr val="accent3"/>
                </a:solidFill>
              </a:rPr>
              <a:t>SCR39XV</a:t>
            </a:r>
            <a:r>
              <a:rPr lang="en-US" altLang="ja-JP" sz="1100" b="0" dirty="0">
                <a:solidFill>
                  <a:schemeClr val="tx1"/>
                </a:solidFill>
              </a:rPr>
              <a:t> &amp; </a:t>
            </a:r>
            <a:r>
              <a:rPr lang="en-US" altLang="ja-JP" sz="1100" b="1" dirty="0">
                <a:solidFill>
                  <a:schemeClr val="accent6"/>
                </a:solidFill>
              </a:rPr>
              <a:t>SCT39XV</a:t>
            </a:r>
            <a:r>
              <a:rPr lang="en-US" altLang="ja-JP" sz="1100" b="0" dirty="0">
                <a:solidFill>
                  <a:schemeClr val="tx1"/>
                </a:solidFill>
              </a:rPr>
              <a:t> common mode chokes have 105 parts, consisting </a:t>
            </a:r>
            <a:r>
              <a:rPr lang="en-US" altLang="ja-JP" sz="1100" b="0">
                <a:solidFill>
                  <a:schemeClr val="tx1"/>
                </a:solidFill>
              </a:rPr>
              <a:t>of horizontal </a:t>
            </a:r>
            <a:r>
              <a:rPr lang="en-US" altLang="ja-JP" sz="1100" b="0" dirty="0">
                <a:solidFill>
                  <a:schemeClr val="tx1"/>
                </a:solidFill>
              </a:rPr>
              <a:t>layouts in a core size of 39 mm and three types of core material combinations, allowing the selection of the suitable specification for each application. It has a withstand voltage of 1,000 V AC/DC to meet the higher voltage requirements of automotive batteries.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0400-00001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33077" r="23785" b="22738"/>
          <a:stretch/>
        </p:blipFill>
        <p:spPr>
          <a:xfrm>
            <a:off x="11019569" y="1374026"/>
            <a:ext cx="703423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400-00002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t="33379" r="22406" b="25493"/>
          <a:stretch/>
        </p:blipFill>
        <p:spPr>
          <a:xfrm>
            <a:off x="11008041" y="2402991"/>
            <a:ext cx="726478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000000-0008-0000-0400-00004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30345" r="23290" b="26803"/>
          <a:stretch/>
        </p:blipFill>
        <p:spPr>
          <a:xfrm>
            <a:off x="10967857" y="3443330"/>
            <a:ext cx="806846" cy="822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00000-0008-0000-0400-00004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29900" r="23040" b="25516"/>
          <a:stretch/>
        </p:blipFill>
        <p:spPr>
          <a:xfrm>
            <a:off x="10995230" y="4717098"/>
            <a:ext cx="752100" cy="731520"/>
          </a:xfrm>
          <a:prstGeom prst="rect">
            <a:avLst/>
          </a:prstGeom>
        </p:spPr>
      </p:pic>
      <p:sp>
        <p:nvSpPr>
          <p:cNvPr id="5" name="テキスト ボックス 33">
            <a:extLst>
              <a:ext uri="{FF2B5EF4-FFF2-40B4-BE49-F238E27FC236}">
                <a16:creationId xmlns:a16="http://schemas.microsoft.com/office/drawing/2014/main" id="{BB6FC1BE-8C54-C80C-EF72-3036E068BF77}"/>
              </a:ext>
            </a:extLst>
          </p:cNvPr>
          <p:cNvSpPr txBox="1"/>
          <p:nvPr/>
        </p:nvSpPr>
        <p:spPr>
          <a:xfrm>
            <a:off x="10787896" y="2040836"/>
            <a:ext cx="11667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100" b="1">
                <a:solidFill>
                  <a:srgbClr val="2F528F"/>
                </a:solidFill>
              </a:defRPr>
            </a:pPr>
            <a:r>
              <a:rPr lang="fr-CH" dirty="0"/>
              <a:t>SC39XV-S</a:t>
            </a:r>
          </a:p>
          <a:p>
            <a:pPr algn="ctr">
              <a:defRPr sz="1100">
                <a:solidFill>
                  <a:srgbClr val="2F528F"/>
                </a:solidFill>
              </a:defRPr>
            </a:pPr>
            <a:r>
              <a:rPr lang="en-US" sz="1000" dirty="0"/>
              <a:t>Three-Phase</a:t>
            </a:r>
          </a:p>
        </p:txBody>
      </p:sp>
      <p:sp>
        <p:nvSpPr>
          <p:cNvPr id="8" name="テキスト ボックス 33">
            <a:extLst>
              <a:ext uri="{FF2B5EF4-FFF2-40B4-BE49-F238E27FC236}">
                <a16:creationId xmlns:a16="http://schemas.microsoft.com/office/drawing/2014/main" id="{89C0CAE9-E0E2-CDDC-BE4C-5CF8EAF7503E}"/>
              </a:ext>
            </a:extLst>
          </p:cNvPr>
          <p:cNvSpPr txBox="1"/>
          <p:nvPr/>
        </p:nvSpPr>
        <p:spPr>
          <a:xfrm>
            <a:off x="10570615" y="3125156"/>
            <a:ext cx="1601330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100" b="1">
                <a:solidFill>
                  <a:srgbClr val="2F528F"/>
                </a:solidFill>
              </a:defRPr>
            </a:pPr>
            <a:r>
              <a:rPr lang="fr-CH" dirty="0"/>
              <a:t>SC39XV-Y</a:t>
            </a:r>
          </a:p>
          <a:p>
            <a:pPr algn="ctr">
              <a:defRPr sz="1100">
                <a:solidFill>
                  <a:srgbClr val="2F528F"/>
                </a:solidFill>
              </a:defRPr>
            </a:pPr>
            <a:r>
              <a:rPr lang="en-US" sz="1000" dirty="0"/>
              <a:t>Three-Phase Four-Wire</a:t>
            </a:r>
          </a:p>
        </p:txBody>
      </p:sp>
      <p:sp>
        <p:nvSpPr>
          <p:cNvPr id="17" name="テキスト ボックス 33">
            <a:extLst>
              <a:ext uri="{FF2B5EF4-FFF2-40B4-BE49-F238E27FC236}">
                <a16:creationId xmlns:a16="http://schemas.microsoft.com/office/drawing/2014/main" id="{00EFA7DC-5637-44B4-508A-5C0AA9F286F3}"/>
              </a:ext>
            </a:extLst>
          </p:cNvPr>
          <p:cNvSpPr txBox="1"/>
          <p:nvPr/>
        </p:nvSpPr>
        <p:spPr>
          <a:xfrm>
            <a:off x="10570615" y="4204412"/>
            <a:ext cx="1601330" cy="569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100" b="1">
                <a:solidFill>
                  <a:srgbClr val="2F528F"/>
                </a:solidFill>
              </a:defRPr>
            </a:pPr>
            <a:r>
              <a:rPr lang="fr-CH" dirty="0"/>
              <a:t>SC39XV-Z</a:t>
            </a:r>
          </a:p>
          <a:p>
            <a:pPr algn="ctr">
              <a:defRPr sz="1100">
                <a:solidFill>
                  <a:srgbClr val="2F528F"/>
                </a:solidFill>
              </a:defRPr>
            </a:pPr>
            <a:r>
              <a:rPr lang="en-US" sz="1000" dirty="0"/>
              <a:t>Three-Phase Four-Wire</a:t>
            </a:r>
          </a:p>
          <a:p>
            <a:pPr algn="ctr">
              <a:defRPr sz="1100">
                <a:solidFill>
                  <a:srgbClr val="2F528F"/>
                </a:solidFill>
              </a:defRPr>
            </a:pPr>
            <a:r>
              <a:rPr lang="en-US" sz="1000" dirty="0"/>
              <a:t>(Asymmetric Type)</a:t>
            </a:r>
          </a:p>
        </p:txBody>
      </p:sp>
      <p:graphicFrame>
        <p:nvGraphicFramePr>
          <p:cNvPr id="9" name="グラフ 1">
            <a:extLst>
              <a:ext uri="{FF2B5EF4-FFF2-40B4-BE49-F238E27FC236}">
                <a16:creationId xmlns:a16="http://schemas.microsoft.com/office/drawing/2014/main" id="{7C0E92AC-8DB6-1C21-B2D1-E1DC28FA9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17924"/>
              </p:ext>
            </p:extLst>
          </p:nvPr>
        </p:nvGraphicFramePr>
        <p:xfrm>
          <a:off x="4047264" y="2740708"/>
          <a:ext cx="6567933" cy="257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024821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1A1918"/>
      </a:dk1>
      <a:lt1>
        <a:srgbClr val="FEFEFD"/>
      </a:lt1>
      <a:dk2>
        <a:srgbClr val="A7A7A7"/>
      </a:dk2>
      <a:lt2>
        <a:srgbClr val="535353"/>
      </a:lt2>
      <a:accent1>
        <a:srgbClr val="9E9F9E"/>
      </a:accent1>
      <a:accent2>
        <a:srgbClr val="0096FF"/>
      </a:accent2>
      <a:accent3>
        <a:srgbClr val="204F83"/>
      </a:accent3>
      <a:accent4>
        <a:srgbClr val="E86848"/>
      </a:accent4>
      <a:accent5>
        <a:srgbClr val="F0F1F0"/>
      </a:accent5>
      <a:accent6>
        <a:srgbClr val="0178BA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EFD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9F9E"/>
      </a:accent1>
      <a:accent2>
        <a:srgbClr val="0096FF"/>
      </a:accent2>
      <a:accent3>
        <a:srgbClr val="204F83"/>
      </a:accent3>
      <a:accent4>
        <a:srgbClr val="E86848"/>
      </a:accent4>
      <a:accent5>
        <a:srgbClr val="F0F1F0"/>
      </a:accent5>
      <a:accent6>
        <a:srgbClr val="0178BA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EFD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E20E931AD5847B976516221E86F0A" ma:contentTypeVersion="8" ma:contentTypeDescription="Create a new document." ma:contentTypeScope="" ma:versionID="38cb7ad931c00c32b22c68f1dcce3a38">
  <xsd:schema xmlns:xsd="http://www.w3.org/2001/XMLSchema" xmlns:xs="http://www.w3.org/2001/XMLSchema" xmlns:p="http://schemas.microsoft.com/office/2006/metadata/properties" xmlns:ns2="9e8cfd5c-b582-473d-a0af-cc1a1eebf89c" targetNamespace="http://schemas.microsoft.com/office/2006/metadata/properties" ma:root="true" ma:fieldsID="533331697b3c34595e8930f5490f2eec" ns2:_="">
    <xsd:import namespace="9e8cfd5c-b582-473d-a0af-cc1a1eebf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cfd5c-b582-473d-a0af-cc1a1eebf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FD8BD3-37E5-4872-BDDE-FA160CB33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cfd5c-b582-473d-a0af-cc1a1eebf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D9B13-5835-4528-A023-D7E04B6BB7D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D75727-EC8B-40C1-8374-82460757A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379</Words>
  <Application>Microsoft Office PowerPoint</Application>
  <PresentationFormat>Widescreen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SETAISHI Masamichi</dc:creator>
  <cp:lastModifiedBy>Patrik Kalbermatten</cp:lastModifiedBy>
  <cp:revision>36</cp:revision>
  <dcterms:modified xsi:type="dcterms:W3CDTF">2023-09-25T14:05:18Z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0x010100AD0E20E931AD5847B976516221E86F0A</vt:lpwstr>
  </property>
</Properties>
</file>