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6"/>
  </p:notesMasterIdLst>
  <p:sldIdLst>
    <p:sldId id="257"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DEBFCB-7049-449D-9FE4-7229FECC6FAD}" v="19" dt="2023-08-03T00:54:31.305"/>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1A1918"/>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F9FAF9"/>
          </a:solidFill>
        </a:fill>
      </a:tcStyle>
    </a:wholeTbl>
    <a:band2H>
      <a:tcTxStyle/>
      <a:tcStyle>
        <a:tcBdr/>
        <a:fill>
          <a:solidFill>
            <a:srgbClr val="FCFCFC"/>
          </a:solidFill>
        </a:fill>
      </a:tcStyle>
    </a:band2H>
    <a:firstCol>
      <a:tcTxStyle b="on" i="off">
        <a:font>
          <a:latin typeface="Arial"/>
          <a:ea typeface="Arial"/>
          <a:cs typeface="Arial"/>
        </a:font>
        <a:srgbClr val="1A1918"/>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F9FAF9"/>
          </a:solidFill>
        </a:fill>
      </a:tcStyle>
    </a:firstCol>
    <a:lastRow>
      <a:tcTxStyle b="on" i="off">
        <a:font>
          <a:latin typeface="Arial"/>
          <a:ea typeface="Arial"/>
          <a:cs typeface="Arial"/>
        </a:font>
        <a:srgbClr val="1A1918"/>
      </a:tcTxStyle>
      <a:tcStyle>
        <a:tcBdr>
          <a:left>
            <a:ln w="12700" cap="flat">
              <a:solidFill>
                <a:schemeClr val="accent5"/>
              </a:solidFill>
              <a:prstDash val="solid"/>
              <a:round/>
            </a:ln>
          </a:left>
          <a:right>
            <a:ln w="12700" cap="flat">
              <a:solidFill>
                <a:schemeClr val="accent5"/>
              </a:solidFill>
              <a:prstDash val="solid"/>
              <a:round/>
            </a:ln>
          </a:right>
          <a:top>
            <a:ln w="254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FCFCFC"/>
          </a:solidFill>
        </a:fill>
      </a:tcStyle>
    </a:lastRow>
    <a:firstRow>
      <a:tcTxStyle b="on" i="off">
        <a:font>
          <a:latin typeface="Arial"/>
          <a:ea typeface="Arial"/>
          <a:cs typeface="Arial"/>
        </a:font>
        <a:srgbClr val="1A1918"/>
      </a:tcTxStyle>
      <a:tcStyle>
        <a:tcBdr>
          <a:left>
            <a:ln w="12700" cap="flat">
              <a:solidFill>
                <a:schemeClr val="accent5"/>
              </a:solidFill>
              <a:prstDash val="solid"/>
              <a:round/>
            </a:ln>
          </a:left>
          <a:right>
            <a:ln w="12700" cap="flat">
              <a:solidFill>
                <a:schemeClr val="accent5"/>
              </a:solidFill>
              <a:prstDash val="solid"/>
              <a:round/>
            </a:ln>
          </a:right>
          <a:top>
            <a:ln w="12700" cap="flat">
              <a:solidFill>
                <a:schemeClr val="accent5"/>
              </a:solidFill>
              <a:prstDash val="solid"/>
              <a:round/>
            </a:ln>
          </a:top>
          <a:bottom>
            <a:ln w="12700" cap="flat">
              <a:solidFill>
                <a:schemeClr val="accent5"/>
              </a:solidFill>
              <a:prstDash val="solid"/>
              <a:round/>
            </a:ln>
          </a:bottom>
          <a:insideH>
            <a:ln w="12700" cap="flat">
              <a:solidFill>
                <a:schemeClr val="accent5"/>
              </a:solidFill>
              <a:prstDash val="solid"/>
              <a:round/>
            </a:ln>
          </a:insideH>
          <a:insideV>
            <a:ln w="12700" cap="flat">
              <a:solidFill>
                <a:schemeClr val="accent5"/>
              </a:solidFill>
              <a:prstDash val="solid"/>
              <a:round/>
            </a:ln>
          </a:insideV>
        </a:tcBdr>
        <a:fill>
          <a:solidFill>
            <a:srgbClr val="FCFCFC"/>
          </a:solidFill>
        </a:fill>
      </a:tcStyle>
    </a:firstRow>
  </a:tblStyle>
  <a:tblStyle styleId="{C7B018BB-80A7-4F77-B60F-C8B233D01FF8}" styleName="">
    <a:tblBg/>
    <a:wholeTbl>
      <a:tcTxStyle b="off" i="off">
        <a:font>
          <a:latin typeface="Arial"/>
          <a:ea typeface="Arial"/>
          <a:cs typeface="Arial"/>
        </a:font>
        <a:srgbClr val="1A1918"/>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rgbClr val="DEDFDE"/>
          </a:solidFill>
        </a:fill>
      </a:tcStyle>
    </a:wholeTbl>
    <a:band2H>
      <a:tcTxStyle/>
      <a:tcStyle>
        <a:tcBdr/>
        <a:fill>
          <a:solidFill>
            <a:srgbClr val="EFEFEF"/>
          </a:solidFill>
        </a:fill>
      </a:tcStyle>
    </a:band2H>
    <a:firstCol>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chemeClr val="accent1"/>
          </a:solidFill>
        </a:fill>
      </a:tcStyle>
    </a:firstCol>
    <a:lastRow>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381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chemeClr val="accent1"/>
          </a:solidFill>
        </a:fill>
      </a:tcStyle>
    </a:lastRow>
    <a:firstRow>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381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1A1918"/>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rgbClr val="CBCFD8"/>
          </a:solidFill>
        </a:fill>
      </a:tcStyle>
    </a:wholeTbl>
    <a:band2H>
      <a:tcTxStyle/>
      <a:tcStyle>
        <a:tcBdr/>
        <a:fill>
          <a:solidFill>
            <a:srgbClr val="E7E8EC"/>
          </a:solidFill>
        </a:fill>
      </a:tcStyle>
    </a:band2H>
    <a:firstCol>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chemeClr val="accent3"/>
          </a:solidFill>
        </a:fill>
      </a:tcStyle>
    </a:firstCol>
    <a:lastRow>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381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chemeClr val="accent3"/>
          </a:solidFill>
        </a:fill>
      </a:tcStyle>
    </a:lastRow>
    <a:firstRow>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381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1A1918"/>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rgbClr val="CAD5E6"/>
          </a:solidFill>
        </a:fill>
      </a:tcStyle>
    </a:wholeTbl>
    <a:band2H>
      <a:tcTxStyle/>
      <a:tcStyle>
        <a:tcBdr/>
        <a:fill>
          <a:solidFill>
            <a:srgbClr val="E6EBF3"/>
          </a:solidFill>
        </a:fill>
      </a:tcStyle>
    </a:band2H>
    <a:firstCol>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chemeClr val="accent6"/>
          </a:solidFill>
        </a:fill>
      </a:tcStyle>
    </a:firstCol>
    <a:lastRow>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381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chemeClr val="accent6"/>
          </a:solidFill>
        </a:fill>
      </a:tcStyle>
    </a:lastRow>
    <a:firstRow>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381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1A1918"/>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EFEFD"/>
          </a:solidFill>
        </a:fill>
      </a:tcStyle>
    </a:band2H>
    <a:firstCol>
      <a:tcTxStyle b="on" i="off">
        <a:font>
          <a:latin typeface="Arial"/>
          <a:ea typeface="Arial"/>
          <a:cs typeface="Arial"/>
        </a:font>
        <a:srgbClr val="FEFEFD"/>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1A1918"/>
      </a:tcTxStyle>
      <a:tcStyle>
        <a:tcBdr>
          <a:left>
            <a:ln w="12700" cap="flat">
              <a:noFill/>
              <a:miter lim="400000"/>
            </a:ln>
          </a:left>
          <a:right>
            <a:ln w="12700" cap="flat">
              <a:noFill/>
              <a:miter lim="400000"/>
            </a:ln>
          </a:right>
          <a:top>
            <a:ln w="50800" cap="flat">
              <a:solidFill>
                <a:srgbClr val="1A1918"/>
              </a:solidFill>
              <a:prstDash val="solid"/>
              <a:round/>
            </a:ln>
          </a:top>
          <a:bottom>
            <a:ln w="25400" cap="flat">
              <a:solidFill>
                <a:srgbClr val="1A1918"/>
              </a:solidFill>
              <a:prstDash val="solid"/>
              <a:round/>
            </a:ln>
          </a:bottom>
          <a:insideH>
            <a:ln w="12700" cap="flat">
              <a:noFill/>
              <a:miter lim="400000"/>
            </a:ln>
          </a:insideH>
          <a:insideV>
            <a:ln w="12700" cap="flat">
              <a:noFill/>
              <a:miter lim="400000"/>
            </a:ln>
          </a:insideV>
        </a:tcBdr>
        <a:fill>
          <a:solidFill>
            <a:srgbClr val="FEFEFD"/>
          </a:solidFill>
        </a:fill>
      </a:tcStyle>
    </a:lastRow>
    <a:firstRow>
      <a:tcTxStyle b="on" i="off">
        <a:font>
          <a:latin typeface="Arial"/>
          <a:ea typeface="Arial"/>
          <a:cs typeface="Arial"/>
        </a:font>
        <a:srgbClr val="FEFEFD"/>
      </a:tcTxStyle>
      <a:tcStyle>
        <a:tcBdr>
          <a:left>
            <a:ln w="12700" cap="flat">
              <a:noFill/>
              <a:miter lim="400000"/>
            </a:ln>
          </a:left>
          <a:right>
            <a:ln w="12700" cap="flat">
              <a:noFill/>
              <a:miter lim="400000"/>
            </a:ln>
          </a:right>
          <a:top>
            <a:ln w="25400" cap="flat">
              <a:solidFill>
                <a:srgbClr val="1A1918"/>
              </a:solidFill>
              <a:prstDash val="solid"/>
              <a:round/>
            </a:ln>
          </a:top>
          <a:bottom>
            <a:ln w="25400" cap="flat">
              <a:solidFill>
                <a:srgbClr val="1A1918"/>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1A1918"/>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rgbClr val="CBCBCB"/>
          </a:solidFill>
        </a:fill>
      </a:tcStyle>
    </a:wholeTbl>
    <a:band2H>
      <a:tcTxStyle/>
      <a:tcStyle>
        <a:tcBdr/>
        <a:fill>
          <a:solidFill>
            <a:srgbClr val="E7E7E7"/>
          </a:solidFill>
        </a:fill>
      </a:tcStyle>
    </a:band2H>
    <a:firstCol>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rgbClr val="1A1918"/>
          </a:solidFill>
        </a:fill>
      </a:tcStyle>
    </a:firstCol>
    <a:lastRow>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38100" cap="flat">
              <a:solidFill>
                <a:srgbClr val="FEFEFD"/>
              </a:solidFill>
              <a:prstDash val="solid"/>
              <a:round/>
            </a:ln>
          </a:top>
          <a:bottom>
            <a:ln w="127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rgbClr val="1A1918"/>
          </a:solidFill>
        </a:fill>
      </a:tcStyle>
    </a:lastRow>
    <a:firstRow>
      <a:tcTxStyle b="on" i="off">
        <a:font>
          <a:latin typeface="Arial"/>
          <a:ea typeface="Arial"/>
          <a:cs typeface="Arial"/>
        </a:font>
        <a:srgbClr val="FEFEFD"/>
      </a:tcTxStyle>
      <a:tcStyle>
        <a:tcBdr>
          <a:left>
            <a:ln w="12700" cap="flat">
              <a:solidFill>
                <a:srgbClr val="FEFEFD"/>
              </a:solidFill>
              <a:prstDash val="solid"/>
              <a:round/>
            </a:ln>
          </a:left>
          <a:right>
            <a:ln w="12700" cap="flat">
              <a:solidFill>
                <a:srgbClr val="FEFEFD"/>
              </a:solidFill>
              <a:prstDash val="solid"/>
              <a:round/>
            </a:ln>
          </a:right>
          <a:top>
            <a:ln w="12700" cap="flat">
              <a:solidFill>
                <a:srgbClr val="FEFEFD"/>
              </a:solidFill>
              <a:prstDash val="solid"/>
              <a:round/>
            </a:ln>
          </a:top>
          <a:bottom>
            <a:ln w="38100" cap="flat">
              <a:solidFill>
                <a:srgbClr val="FEFEFD"/>
              </a:solidFill>
              <a:prstDash val="solid"/>
              <a:round/>
            </a:ln>
          </a:bottom>
          <a:insideH>
            <a:ln w="12700" cap="flat">
              <a:solidFill>
                <a:srgbClr val="FEFEFD"/>
              </a:solidFill>
              <a:prstDash val="solid"/>
              <a:round/>
            </a:ln>
          </a:insideH>
          <a:insideV>
            <a:ln w="12700" cap="flat">
              <a:solidFill>
                <a:srgbClr val="FEFEFD"/>
              </a:solidFill>
              <a:prstDash val="solid"/>
              <a:round/>
            </a:ln>
          </a:insideV>
        </a:tcBdr>
        <a:fill>
          <a:solidFill>
            <a:srgbClr val="1A1918"/>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9181541555773246E-2"/>
          <c:y val="4.5625897496176182E-2"/>
          <c:w val="0.74095951014433636"/>
          <c:h val="0.71875974621067329"/>
        </c:manualLayout>
      </c:layout>
      <c:scatterChart>
        <c:scatterStyle val="lineMarker"/>
        <c:varyColors val="0"/>
        <c:ser>
          <c:idx val="0"/>
          <c:order val="0"/>
          <c:tx>
            <c:strRef>
              <c:f>Sheet1!$C$5</c:f>
              <c:strCache>
                <c:ptCount val="1"/>
                <c:pt idx="0">
                  <c:v>SCF47X</c:v>
                </c:pt>
              </c:strCache>
            </c:strRef>
          </c:tx>
          <c:spPr>
            <a:ln w="19050" cap="rnd">
              <a:noFill/>
              <a:round/>
            </a:ln>
            <a:effectLst/>
          </c:spPr>
          <c:marker>
            <c:symbol val="square"/>
            <c:size val="8"/>
            <c:spPr>
              <a:solidFill>
                <a:srgbClr val="9E9F9E">
                  <a:lumMod val="75000"/>
                </a:srgbClr>
              </a:solidFill>
              <a:ln w="38100">
                <a:noFill/>
              </a:ln>
              <a:effectLst/>
            </c:spPr>
          </c:marker>
          <c:xVal>
            <c:numRef>
              <c:f>Sheet1!$B$6:$B$28</c:f>
              <c:numCache>
                <c:formatCode>General</c:formatCode>
                <c:ptCount val="23"/>
                <c:pt idx="0">
                  <c:v>20</c:v>
                </c:pt>
                <c:pt idx="1">
                  <c:v>25</c:v>
                </c:pt>
                <c:pt idx="2">
                  <c:v>30</c:v>
                </c:pt>
                <c:pt idx="3">
                  <c:v>35</c:v>
                </c:pt>
                <c:pt idx="4">
                  <c:v>40</c:v>
                </c:pt>
                <c:pt idx="5">
                  <c:v>45</c:v>
                </c:pt>
                <c:pt idx="6">
                  <c:v>50</c:v>
                </c:pt>
                <c:pt idx="7">
                  <c:v>55</c:v>
                </c:pt>
                <c:pt idx="8">
                  <c:v>65</c:v>
                </c:pt>
                <c:pt idx="9">
                  <c:v>80</c:v>
                </c:pt>
              </c:numCache>
            </c:numRef>
          </c:xVal>
          <c:yVal>
            <c:numRef>
              <c:f>Sheet1!$C$6:$C$28</c:f>
              <c:numCache>
                <c:formatCode>General</c:formatCode>
                <c:ptCount val="23"/>
                <c:pt idx="0">
                  <c:v>3.21</c:v>
                </c:pt>
                <c:pt idx="1">
                  <c:v>2.65</c:v>
                </c:pt>
                <c:pt idx="2">
                  <c:v>2.15</c:v>
                </c:pt>
                <c:pt idx="3">
                  <c:v>1.69</c:v>
                </c:pt>
                <c:pt idx="4">
                  <c:v>1.3</c:v>
                </c:pt>
                <c:pt idx="5">
                  <c:v>0.95</c:v>
                </c:pt>
                <c:pt idx="6">
                  <c:v>0.66</c:v>
                </c:pt>
              </c:numCache>
            </c:numRef>
          </c:yVal>
          <c:smooth val="0"/>
          <c:extLst>
            <c:ext xmlns:c16="http://schemas.microsoft.com/office/drawing/2014/chart" uri="{C3380CC4-5D6E-409C-BE32-E72D297353CC}">
              <c16:uniqueId val="{00000000-5AF7-49F1-A3ED-F02DA9C3216C}"/>
            </c:ext>
          </c:extLst>
        </c:ser>
        <c:ser>
          <c:idx val="3"/>
          <c:order val="1"/>
          <c:tx>
            <c:strRef>
              <c:f>Sheet1!$F$5</c:f>
              <c:strCache>
                <c:ptCount val="1"/>
              </c:strCache>
            </c:strRef>
          </c:tx>
          <c:spPr>
            <a:ln w="19050" cap="rnd">
              <a:noFill/>
              <a:round/>
            </a:ln>
            <a:effectLst/>
          </c:spPr>
          <c:marker>
            <c:symbol val="circle"/>
            <c:size val="8"/>
            <c:spPr>
              <a:solidFill>
                <a:srgbClr val="9E9F9E"/>
              </a:solidFill>
              <a:ln w="38100">
                <a:noFill/>
              </a:ln>
              <a:effectLst/>
            </c:spPr>
          </c:marker>
          <c:xVal>
            <c:numRef>
              <c:f>Sheet1!$B$6:$B$28</c:f>
              <c:numCache>
                <c:formatCode>General</c:formatCode>
                <c:ptCount val="23"/>
                <c:pt idx="0">
                  <c:v>20</c:v>
                </c:pt>
                <c:pt idx="1">
                  <c:v>25</c:v>
                </c:pt>
                <c:pt idx="2">
                  <c:v>30</c:v>
                </c:pt>
                <c:pt idx="3">
                  <c:v>35</c:v>
                </c:pt>
                <c:pt idx="4">
                  <c:v>40</c:v>
                </c:pt>
                <c:pt idx="5">
                  <c:v>45</c:v>
                </c:pt>
                <c:pt idx="6">
                  <c:v>50</c:v>
                </c:pt>
                <c:pt idx="7">
                  <c:v>55</c:v>
                </c:pt>
                <c:pt idx="8">
                  <c:v>65</c:v>
                </c:pt>
                <c:pt idx="9">
                  <c:v>80</c:v>
                </c:pt>
              </c:numCache>
            </c:numRef>
          </c:xVal>
          <c:yVal>
            <c:numRef>
              <c:f>Sheet1!$F$6:$F$28</c:f>
              <c:numCache>
                <c:formatCode>General</c:formatCode>
                <c:ptCount val="23"/>
              </c:numCache>
            </c:numRef>
          </c:yVal>
          <c:smooth val="0"/>
          <c:extLst>
            <c:ext xmlns:c16="http://schemas.microsoft.com/office/drawing/2014/chart" uri="{C3380CC4-5D6E-409C-BE32-E72D297353CC}">
              <c16:uniqueId val="{00000001-5AF7-49F1-A3ED-F02DA9C3216C}"/>
            </c:ext>
          </c:extLst>
        </c:ser>
        <c:ser>
          <c:idx val="6"/>
          <c:order val="2"/>
          <c:tx>
            <c:strRef>
              <c:f>Sheet1!$I$5</c:f>
              <c:strCache>
                <c:ptCount val="1"/>
              </c:strCache>
            </c:strRef>
          </c:tx>
          <c:spPr>
            <a:ln w="19050" cap="rnd">
              <a:noFill/>
              <a:round/>
            </a:ln>
            <a:effectLst/>
          </c:spPr>
          <c:marker>
            <c:symbol val="triangle"/>
            <c:size val="8"/>
            <c:spPr>
              <a:solidFill>
                <a:srgbClr val="9E9F9E">
                  <a:lumMod val="60000"/>
                  <a:lumOff val="40000"/>
                </a:srgbClr>
              </a:solidFill>
              <a:ln w="38100">
                <a:noFill/>
              </a:ln>
              <a:effectLst/>
            </c:spPr>
          </c:marker>
          <c:dPt>
            <c:idx val="0"/>
            <c:marker>
              <c:symbol val="triangle"/>
              <c:size val="8"/>
              <c:spPr>
                <a:solidFill>
                  <a:srgbClr val="9E9F9E">
                    <a:lumMod val="60000"/>
                    <a:lumOff val="40000"/>
                  </a:srgbClr>
                </a:solidFill>
                <a:ln w="38100">
                  <a:noFill/>
                </a:ln>
                <a:effectLst/>
              </c:spPr>
            </c:marker>
            <c:bubble3D val="0"/>
            <c:extLst>
              <c:ext xmlns:c16="http://schemas.microsoft.com/office/drawing/2014/chart" uri="{C3380CC4-5D6E-409C-BE32-E72D297353CC}">
                <c16:uniqueId val="{00000002-5AF7-49F1-A3ED-F02DA9C3216C}"/>
              </c:ext>
            </c:extLst>
          </c:dPt>
          <c:xVal>
            <c:numRef>
              <c:f>Sheet1!$B$6:$B$28</c:f>
              <c:numCache>
                <c:formatCode>General</c:formatCode>
                <c:ptCount val="23"/>
                <c:pt idx="0">
                  <c:v>20</c:v>
                </c:pt>
                <c:pt idx="1">
                  <c:v>25</c:v>
                </c:pt>
                <c:pt idx="2">
                  <c:v>30</c:v>
                </c:pt>
                <c:pt idx="3">
                  <c:v>35</c:v>
                </c:pt>
                <c:pt idx="4">
                  <c:v>40</c:v>
                </c:pt>
                <c:pt idx="5">
                  <c:v>45</c:v>
                </c:pt>
                <c:pt idx="6">
                  <c:v>50</c:v>
                </c:pt>
                <c:pt idx="7">
                  <c:v>55</c:v>
                </c:pt>
                <c:pt idx="8">
                  <c:v>65</c:v>
                </c:pt>
                <c:pt idx="9">
                  <c:v>80</c:v>
                </c:pt>
              </c:numCache>
            </c:numRef>
          </c:xVal>
          <c:yVal>
            <c:numRef>
              <c:f>Sheet1!$I$6:$I$28</c:f>
              <c:numCache>
                <c:formatCode>General</c:formatCode>
                <c:ptCount val="23"/>
              </c:numCache>
            </c:numRef>
          </c:yVal>
          <c:smooth val="0"/>
          <c:extLst>
            <c:ext xmlns:c16="http://schemas.microsoft.com/office/drawing/2014/chart" uri="{C3380CC4-5D6E-409C-BE32-E72D297353CC}">
              <c16:uniqueId val="{00000003-5AF7-49F1-A3ED-F02DA9C3216C}"/>
            </c:ext>
          </c:extLst>
        </c:ser>
        <c:ser>
          <c:idx val="1"/>
          <c:order val="3"/>
          <c:tx>
            <c:strRef>
              <c:f>Sheet1!$D$5</c:f>
              <c:strCache>
                <c:ptCount val="1"/>
                <c:pt idx="0">
                  <c:v>SCF56X</c:v>
                </c:pt>
              </c:strCache>
            </c:strRef>
          </c:tx>
          <c:spPr>
            <a:ln w="19050" cap="rnd">
              <a:noFill/>
              <a:round/>
            </a:ln>
            <a:effectLst/>
          </c:spPr>
          <c:marker>
            <c:symbol val="square"/>
            <c:size val="8"/>
            <c:spPr>
              <a:solidFill>
                <a:srgbClr val="204F83"/>
              </a:solidFill>
              <a:ln w="38100">
                <a:noFill/>
              </a:ln>
              <a:effectLst/>
            </c:spPr>
          </c:marker>
          <c:xVal>
            <c:numRef>
              <c:f>Sheet1!$B$6:$B$28</c:f>
              <c:numCache>
                <c:formatCode>General</c:formatCode>
                <c:ptCount val="23"/>
                <c:pt idx="0">
                  <c:v>20</c:v>
                </c:pt>
                <c:pt idx="1">
                  <c:v>25</c:v>
                </c:pt>
                <c:pt idx="2">
                  <c:v>30</c:v>
                </c:pt>
                <c:pt idx="3">
                  <c:v>35</c:v>
                </c:pt>
                <c:pt idx="4">
                  <c:v>40</c:v>
                </c:pt>
                <c:pt idx="5">
                  <c:v>45</c:v>
                </c:pt>
                <c:pt idx="6">
                  <c:v>50</c:v>
                </c:pt>
                <c:pt idx="7">
                  <c:v>55</c:v>
                </c:pt>
                <c:pt idx="8">
                  <c:v>65</c:v>
                </c:pt>
                <c:pt idx="9">
                  <c:v>80</c:v>
                </c:pt>
              </c:numCache>
            </c:numRef>
          </c:xVal>
          <c:yVal>
            <c:numRef>
              <c:f>Sheet1!$D$6:$D$28</c:f>
              <c:numCache>
                <c:formatCode>General</c:formatCode>
                <c:ptCount val="23"/>
                <c:pt idx="4">
                  <c:v>1.72</c:v>
                </c:pt>
                <c:pt idx="5">
                  <c:v>1.36</c:v>
                </c:pt>
                <c:pt idx="6">
                  <c:v>1.04</c:v>
                </c:pt>
                <c:pt idx="7">
                  <c:v>0.76</c:v>
                </c:pt>
                <c:pt idx="8">
                  <c:v>0.53</c:v>
                </c:pt>
                <c:pt idx="9">
                  <c:v>0.34</c:v>
                </c:pt>
              </c:numCache>
            </c:numRef>
          </c:yVal>
          <c:smooth val="0"/>
          <c:extLst>
            <c:ext xmlns:c16="http://schemas.microsoft.com/office/drawing/2014/chart" uri="{C3380CC4-5D6E-409C-BE32-E72D297353CC}">
              <c16:uniqueId val="{00000004-5AF7-49F1-A3ED-F02DA9C3216C}"/>
            </c:ext>
          </c:extLst>
        </c:ser>
        <c:ser>
          <c:idx val="4"/>
          <c:order val="4"/>
          <c:tx>
            <c:strRef>
              <c:f>Sheet1!$G$5</c:f>
              <c:strCache>
                <c:ptCount val="1"/>
              </c:strCache>
            </c:strRef>
          </c:tx>
          <c:spPr>
            <a:ln w="19050" cap="rnd">
              <a:noFill/>
              <a:round/>
            </a:ln>
            <a:effectLst/>
          </c:spPr>
          <c:marker>
            <c:symbol val="circle"/>
            <c:size val="8"/>
            <c:spPr>
              <a:solidFill>
                <a:srgbClr val="204F83">
                  <a:lumMod val="60000"/>
                  <a:lumOff val="40000"/>
                </a:srgbClr>
              </a:solidFill>
              <a:ln w="38100">
                <a:noFill/>
              </a:ln>
              <a:effectLst/>
            </c:spPr>
          </c:marker>
          <c:xVal>
            <c:numRef>
              <c:f>Sheet1!$B$6:$B$28</c:f>
              <c:numCache>
                <c:formatCode>General</c:formatCode>
                <c:ptCount val="23"/>
                <c:pt idx="0">
                  <c:v>20</c:v>
                </c:pt>
                <c:pt idx="1">
                  <c:v>25</c:v>
                </c:pt>
                <c:pt idx="2">
                  <c:v>30</c:v>
                </c:pt>
                <c:pt idx="3">
                  <c:v>35</c:v>
                </c:pt>
                <c:pt idx="4">
                  <c:v>40</c:v>
                </c:pt>
                <c:pt idx="5">
                  <c:v>45</c:v>
                </c:pt>
                <c:pt idx="6">
                  <c:v>50</c:v>
                </c:pt>
                <c:pt idx="7">
                  <c:v>55</c:v>
                </c:pt>
                <c:pt idx="8">
                  <c:v>65</c:v>
                </c:pt>
                <c:pt idx="9">
                  <c:v>80</c:v>
                </c:pt>
              </c:numCache>
            </c:numRef>
          </c:xVal>
          <c:yVal>
            <c:numRef>
              <c:f>Sheet1!$G$6:$G$28</c:f>
              <c:numCache>
                <c:formatCode>General</c:formatCode>
                <c:ptCount val="23"/>
              </c:numCache>
            </c:numRef>
          </c:yVal>
          <c:smooth val="0"/>
          <c:extLst>
            <c:ext xmlns:c16="http://schemas.microsoft.com/office/drawing/2014/chart" uri="{C3380CC4-5D6E-409C-BE32-E72D297353CC}">
              <c16:uniqueId val="{00000005-5AF7-49F1-A3ED-F02DA9C3216C}"/>
            </c:ext>
          </c:extLst>
        </c:ser>
        <c:ser>
          <c:idx val="7"/>
          <c:order val="5"/>
          <c:tx>
            <c:strRef>
              <c:f>Sheet1!$J$5</c:f>
              <c:strCache>
                <c:ptCount val="1"/>
              </c:strCache>
            </c:strRef>
          </c:tx>
          <c:spPr>
            <a:ln w="19050" cap="rnd">
              <a:noFill/>
              <a:round/>
            </a:ln>
            <a:effectLst/>
          </c:spPr>
          <c:marker>
            <c:symbol val="triangle"/>
            <c:size val="8"/>
            <c:spPr>
              <a:solidFill>
                <a:srgbClr val="204F83">
                  <a:lumMod val="40000"/>
                  <a:lumOff val="60000"/>
                </a:srgbClr>
              </a:solidFill>
              <a:ln w="38100">
                <a:noFill/>
              </a:ln>
              <a:effectLst/>
            </c:spPr>
          </c:marker>
          <c:xVal>
            <c:numRef>
              <c:f>Sheet1!$B$6:$B$28</c:f>
              <c:numCache>
                <c:formatCode>General</c:formatCode>
                <c:ptCount val="23"/>
                <c:pt idx="0">
                  <c:v>20</c:v>
                </c:pt>
                <c:pt idx="1">
                  <c:v>25</c:v>
                </c:pt>
                <c:pt idx="2">
                  <c:v>30</c:v>
                </c:pt>
                <c:pt idx="3">
                  <c:v>35</c:v>
                </c:pt>
                <c:pt idx="4">
                  <c:v>40</c:v>
                </c:pt>
                <c:pt idx="5">
                  <c:v>45</c:v>
                </c:pt>
                <c:pt idx="6">
                  <c:v>50</c:v>
                </c:pt>
                <c:pt idx="7">
                  <c:v>55</c:v>
                </c:pt>
                <c:pt idx="8">
                  <c:v>65</c:v>
                </c:pt>
                <c:pt idx="9">
                  <c:v>80</c:v>
                </c:pt>
              </c:numCache>
            </c:numRef>
          </c:xVal>
          <c:yVal>
            <c:numRef>
              <c:f>Sheet1!$J$6:$J$28</c:f>
              <c:numCache>
                <c:formatCode>General</c:formatCode>
                <c:ptCount val="23"/>
              </c:numCache>
            </c:numRef>
          </c:yVal>
          <c:smooth val="0"/>
          <c:extLst>
            <c:ext xmlns:c16="http://schemas.microsoft.com/office/drawing/2014/chart" uri="{C3380CC4-5D6E-409C-BE32-E72D297353CC}">
              <c16:uniqueId val="{00000006-5AF7-49F1-A3ED-F02DA9C3216C}"/>
            </c:ext>
          </c:extLst>
        </c:ser>
        <c:ser>
          <c:idx val="2"/>
          <c:order val="6"/>
          <c:tx>
            <c:strRef>
              <c:f>Sheet1!$E$5</c:f>
              <c:strCache>
                <c:ptCount val="1"/>
              </c:strCache>
            </c:strRef>
          </c:tx>
          <c:spPr>
            <a:ln w="19050" cap="rnd">
              <a:noFill/>
              <a:round/>
            </a:ln>
            <a:effectLst/>
          </c:spPr>
          <c:marker>
            <c:symbol val="square"/>
            <c:size val="8"/>
            <c:spPr>
              <a:solidFill>
                <a:srgbClr val="0178BA"/>
              </a:solidFill>
              <a:ln w="38100">
                <a:noFill/>
              </a:ln>
              <a:effectLst/>
            </c:spPr>
          </c:marker>
          <c:xVal>
            <c:numRef>
              <c:f>Sheet1!$B$6:$B$28</c:f>
              <c:numCache>
                <c:formatCode>General</c:formatCode>
                <c:ptCount val="23"/>
                <c:pt idx="0">
                  <c:v>20</c:v>
                </c:pt>
                <c:pt idx="1">
                  <c:v>25</c:v>
                </c:pt>
                <c:pt idx="2">
                  <c:v>30</c:v>
                </c:pt>
                <c:pt idx="3">
                  <c:v>35</c:v>
                </c:pt>
                <c:pt idx="4">
                  <c:v>40</c:v>
                </c:pt>
                <c:pt idx="5">
                  <c:v>45</c:v>
                </c:pt>
                <c:pt idx="6">
                  <c:v>50</c:v>
                </c:pt>
                <c:pt idx="7">
                  <c:v>55</c:v>
                </c:pt>
                <c:pt idx="8">
                  <c:v>65</c:v>
                </c:pt>
                <c:pt idx="9">
                  <c:v>80</c:v>
                </c:pt>
              </c:numCache>
            </c:numRef>
          </c:xVal>
          <c:yVal>
            <c:numRef>
              <c:f>Sheet1!$E$6:$E$28</c:f>
              <c:numCache>
                <c:formatCode>General</c:formatCode>
                <c:ptCount val="23"/>
              </c:numCache>
            </c:numRef>
          </c:yVal>
          <c:smooth val="0"/>
          <c:extLst>
            <c:ext xmlns:c16="http://schemas.microsoft.com/office/drawing/2014/chart" uri="{C3380CC4-5D6E-409C-BE32-E72D297353CC}">
              <c16:uniqueId val="{00000007-5AF7-49F1-A3ED-F02DA9C3216C}"/>
            </c:ext>
          </c:extLst>
        </c:ser>
        <c:ser>
          <c:idx val="5"/>
          <c:order val="7"/>
          <c:tx>
            <c:strRef>
              <c:f>Sheet1!$H$5</c:f>
              <c:strCache>
                <c:ptCount val="1"/>
              </c:strCache>
            </c:strRef>
          </c:tx>
          <c:spPr>
            <a:ln w="19050" cap="rnd">
              <a:noFill/>
              <a:round/>
            </a:ln>
            <a:effectLst/>
          </c:spPr>
          <c:marker>
            <c:symbol val="circle"/>
            <c:size val="8"/>
            <c:spPr>
              <a:solidFill>
                <a:srgbClr val="0178BA">
                  <a:lumMod val="60000"/>
                  <a:lumOff val="40000"/>
                </a:srgbClr>
              </a:solidFill>
              <a:ln w="38100">
                <a:noFill/>
              </a:ln>
              <a:effectLst/>
            </c:spPr>
          </c:marker>
          <c:xVal>
            <c:numRef>
              <c:f>Sheet1!$B$6:$B$28</c:f>
              <c:numCache>
                <c:formatCode>General</c:formatCode>
                <c:ptCount val="23"/>
                <c:pt idx="0">
                  <c:v>20</c:v>
                </c:pt>
                <c:pt idx="1">
                  <c:v>25</c:v>
                </c:pt>
                <c:pt idx="2">
                  <c:v>30</c:v>
                </c:pt>
                <c:pt idx="3">
                  <c:v>35</c:v>
                </c:pt>
                <c:pt idx="4">
                  <c:v>40</c:v>
                </c:pt>
                <c:pt idx="5">
                  <c:v>45</c:v>
                </c:pt>
                <c:pt idx="6">
                  <c:v>50</c:v>
                </c:pt>
                <c:pt idx="7">
                  <c:v>55</c:v>
                </c:pt>
                <c:pt idx="8">
                  <c:v>65</c:v>
                </c:pt>
                <c:pt idx="9">
                  <c:v>80</c:v>
                </c:pt>
              </c:numCache>
            </c:numRef>
          </c:xVal>
          <c:yVal>
            <c:numRef>
              <c:f>Sheet1!$H$6:$H$28</c:f>
              <c:numCache>
                <c:formatCode>General</c:formatCode>
                <c:ptCount val="23"/>
              </c:numCache>
            </c:numRef>
          </c:yVal>
          <c:smooth val="0"/>
          <c:extLst>
            <c:ext xmlns:c16="http://schemas.microsoft.com/office/drawing/2014/chart" uri="{C3380CC4-5D6E-409C-BE32-E72D297353CC}">
              <c16:uniqueId val="{00000008-5AF7-49F1-A3ED-F02DA9C3216C}"/>
            </c:ext>
          </c:extLst>
        </c:ser>
        <c:ser>
          <c:idx val="8"/>
          <c:order val="8"/>
          <c:tx>
            <c:strRef>
              <c:f>Sheet1!$K$5</c:f>
              <c:strCache>
                <c:ptCount val="1"/>
              </c:strCache>
            </c:strRef>
          </c:tx>
          <c:spPr>
            <a:ln w="19050" cap="rnd">
              <a:noFill/>
              <a:round/>
            </a:ln>
            <a:effectLst/>
          </c:spPr>
          <c:marker>
            <c:symbol val="triangle"/>
            <c:size val="8"/>
            <c:spPr>
              <a:solidFill>
                <a:srgbClr val="0178BA">
                  <a:lumMod val="40000"/>
                  <a:lumOff val="60000"/>
                </a:srgbClr>
              </a:solidFill>
              <a:ln w="38100">
                <a:noFill/>
              </a:ln>
              <a:effectLst/>
            </c:spPr>
          </c:marker>
          <c:xVal>
            <c:numRef>
              <c:f>Sheet1!$B$6:$B$28</c:f>
              <c:numCache>
                <c:formatCode>General</c:formatCode>
                <c:ptCount val="23"/>
                <c:pt idx="0">
                  <c:v>20</c:v>
                </c:pt>
                <c:pt idx="1">
                  <c:v>25</c:v>
                </c:pt>
                <c:pt idx="2">
                  <c:v>30</c:v>
                </c:pt>
                <c:pt idx="3">
                  <c:v>35</c:v>
                </c:pt>
                <c:pt idx="4">
                  <c:v>40</c:v>
                </c:pt>
                <c:pt idx="5">
                  <c:v>45</c:v>
                </c:pt>
                <c:pt idx="6">
                  <c:v>50</c:v>
                </c:pt>
                <c:pt idx="7">
                  <c:v>55</c:v>
                </c:pt>
                <c:pt idx="8">
                  <c:v>65</c:v>
                </c:pt>
                <c:pt idx="9">
                  <c:v>80</c:v>
                </c:pt>
              </c:numCache>
            </c:numRef>
          </c:xVal>
          <c:yVal>
            <c:numRef>
              <c:f>Sheet1!$K$6:$K$28</c:f>
              <c:numCache>
                <c:formatCode>General</c:formatCode>
                <c:ptCount val="23"/>
              </c:numCache>
            </c:numRef>
          </c:yVal>
          <c:smooth val="0"/>
          <c:extLst>
            <c:ext xmlns:c16="http://schemas.microsoft.com/office/drawing/2014/chart" uri="{C3380CC4-5D6E-409C-BE32-E72D297353CC}">
              <c16:uniqueId val="{00000009-5AF7-49F1-A3ED-F02DA9C3216C}"/>
            </c:ext>
          </c:extLst>
        </c:ser>
        <c:dLbls>
          <c:showLegendKey val="0"/>
          <c:showVal val="0"/>
          <c:showCatName val="0"/>
          <c:showSerName val="0"/>
          <c:showPercent val="0"/>
          <c:showBubbleSize val="0"/>
        </c:dLbls>
        <c:axId val="1107025567"/>
        <c:axId val="1105792111"/>
      </c:scatterChart>
      <c:valAx>
        <c:axId val="110702556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lang="ja-JP" sz="1600" b="1" i="0" u="none" strike="noStrike" kern="1200" baseline="0">
                    <a:solidFill>
                      <a:schemeClr val="bg2">
                        <a:lumMod val="50000"/>
                      </a:schemeClr>
                    </a:solidFill>
                    <a:latin typeface="Arial" panose="020B0604020202020204" pitchFamily="34" charset="0"/>
                    <a:ea typeface="+mn-ea"/>
                    <a:cs typeface="Arial" panose="020B0604020202020204" pitchFamily="34" charset="0"/>
                  </a:defRPr>
                </a:pPr>
                <a:r>
                  <a:rPr lang="en-US" altLang="ja-JP" sz="1400" baseline="0" dirty="0">
                    <a:solidFill>
                      <a:schemeClr val="bg2">
                        <a:lumMod val="50000"/>
                      </a:schemeClr>
                    </a:solidFill>
                    <a:latin typeface="Arial" panose="020B0604020202020204" pitchFamily="34" charset="0"/>
                    <a:cs typeface="Arial" panose="020B0604020202020204" pitchFamily="34" charset="0"/>
                  </a:rPr>
                  <a:t> Rated Current (A)</a:t>
                </a:r>
                <a:endParaRPr lang="ja-JP" altLang="en-US" sz="1400" dirty="0">
                  <a:solidFill>
                    <a:schemeClr val="bg2">
                      <a:lumMod val="50000"/>
                    </a:schemeClr>
                  </a:solidFill>
                  <a:latin typeface="Arial" panose="020B0604020202020204" pitchFamily="34" charset="0"/>
                  <a:cs typeface="Arial" panose="020B0604020202020204" pitchFamily="34" charset="0"/>
                </a:endParaRPr>
              </a:p>
            </c:rich>
          </c:tx>
          <c:layout>
            <c:manualLayout>
              <c:xMode val="edge"/>
              <c:yMode val="edge"/>
              <c:x val="0.35479065718310776"/>
              <c:y val="0.89793168416119817"/>
            </c:manualLayout>
          </c:layout>
          <c:overlay val="0"/>
          <c:spPr>
            <a:noFill/>
            <a:ln>
              <a:noFill/>
            </a:ln>
            <a:effectLst/>
          </c:spPr>
          <c:txPr>
            <a:bodyPr rot="0" spcFirstLastPara="1" vertOverflow="ellipsis" vert="horz" wrap="square" anchor="ctr" anchorCtr="1"/>
            <a:lstStyle/>
            <a:p>
              <a:pPr>
                <a:defRPr lang="ja-JP" sz="1600" b="1" i="0" u="none" strike="noStrike" kern="1200" baseline="0">
                  <a:solidFill>
                    <a:schemeClr val="bg2">
                      <a:lumMod val="50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200" b="1" i="0" u="none" strike="noStrike" kern="1200" baseline="0">
                <a:solidFill>
                  <a:schemeClr val="tx1">
                    <a:lumMod val="50000"/>
                    <a:lumOff val="50000"/>
                  </a:schemeClr>
                </a:solidFill>
                <a:latin typeface="Arial" panose="020B0604020202020204" pitchFamily="34" charset="0"/>
                <a:ea typeface="+mn-ea"/>
                <a:cs typeface="Arial" panose="020B0604020202020204" pitchFamily="34" charset="0"/>
              </a:defRPr>
            </a:pPr>
            <a:endParaRPr lang="en-US"/>
          </a:p>
        </c:txPr>
        <c:crossAx val="1105792111"/>
        <c:crossesAt val="1.0000000000000002E-3"/>
        <c:crossBetween val="midCat"/>
      </c:valAx>
      <c:valAx>
        <c:axId val="1105792111"/>
        <c:scaling>
          <c:logBase val="10"/>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lang="ja-JP" sz="1600" b="1" i="0" u="none" strike="noStrike" kern="1200" baseline="0">
                    <a:solidFill>
                      <a:schemeClr val="bg2">
                        <a:lumMod val="50000"/>
                      </a:schemeClr>
                    </a:solidFill>
                    <a:latin typeface="Arial" panose="020B0604020202020204" pitchFamily="34" charset="0"/>
                    <a:ea typeface="+mn-ea"/>
                    <a:cs typeface="Arial" panose="020B0604020202020204" pitchFamily="34" charset="0"/>
                  </a:defRPr>
                </a:pPr>
                <a:r>
                  <a:rPr lang="en-US" altLang="ja-JP" sz="1400" baseline="0" dirty="0">
                    <a:solidFill>
                      <a:schemeClr val="bg2">
                        <a:lumMod val="50000"/>
                      </a:schemeClr>
                    </a:solidFill>
                    <a:latin typeface="Arial" panose="020B0604020202020204" pitchFamily="34" charset="0"/>
                    <a:cs typeface="Arial" panose="020B0604020202020204" pitchFamily="34" charset="0"/>
                  </a:rPr>
                  <a:t>Inductance (mH)</a:t>
                </a:r>
                <a:endParaRPr lang="ja-JP" altLang="en-US" sz="1400" dirty="0">
                  <a:solidFill>
                    <a:schemeClr val="bg2">
                      <a:lumMod val="50000"/>
                    </a:schemeClr>
                  </a:solidFill>
                  <a:latin typeface="Arial" panose="020B0604020202020204" pitchFamily="34" charset="0"/>
                  <a:cs typeface="Arial" panose="020B0604020202020204" pitchFamily="34" charset="0"/>
                </a:endParaRPr>
              </a:p>
            </c:rich>
          </c:tx>
          <c:layout>
            <c:manualLayout>
              <c:xMode val="edge"/>
              <c:yMode val="edge"/>
              <c:x val="0"/>
              <c:y val="0.13921307395684557"/>
            </c:manualLayout>
          </c:layout>
          <c:overlay val="0"/>
          <c:spPr>
            <a:noFill/>
            <a:ln>
              <a:noFill/>
            </a:ln>
            <a:effectLst/>
          </c:spPr>
          <c:txPr>
            <a:bodyPr rot="-5400000" spcFirstLastPara="1" vertOverflow="ellipsis" vert="horz" wrap="square" anchor="ctr" anchorCtr="1"/>
            <a:lstStyle/>
            <a:p>
              <a:pPr>
                <a:defRPr lang="ja-JP" sz="1600" b="1" i="0" u="none" strike="noStrike" kern="1200" baseline="0">
                  <a:solidFill>
                    <a:schemeClr val="bg2">
                      <a:lumMod val="50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lang="ja-JP" sz="1200" b="1" i="0" u="none" strike="noStrike" kern="1200" baseline="0">
                <a:solidFill>
                  <a:schemeClr val="tx1">
                    <a:lumMod val="50000"/>
                    <a:lumOff val="50000"/>
                  </a:schemeClr>
                </a:solidFill>
                <a:latin typeface="Arial" panose="020B0604020202020204" pitchFamily="34" charset="0"/>
                <a:ea typeface="+mn-ea"/>
                <a:cs typeface="Arial" panose="020B0604020202020204" pitchFamily="34" charset="0"/>
              </a:defRPr>
            </a:pPr>
            <a:endParaRPr lang="en-US"/>
          </a:p>
        </c:txPr>
        <c:crossAx val="1107025567"/>
        <c:crosses val="autoZero"/>
        <c:crossBetween val="midCat"/>
      </c:valAx>
      <c:spPr>
        <a:noFill/>
        <a:ln>
          <a:noFill/>
        </a:ln>
        <a:effectLst/>
      </c:spPr>
    </c:plotArea>
    <c:legend>
      <c:legendPos val="r"/>
      <c:legendEntry>
        <c:idx val="1"/>
        <c:delete val="1"/>
      </c:legendEntry>
      <c:legendEntry>
        <c:idx val="2"/>
        <c:delete val="1"/>
      </c:legendEntry>
      <c:legendEntry>
        <c:idx val="4"/>
        <c:delete val="1"/>
      </c:legendEntry>
      <c:legendEntry>
        <c:idx val="5"/>
        <c:delete val="1"/>
      </c:legendEntry>
      <c:legendEntry>
        <c:idx val="6"/>
        <c:delete val="1"/>
      </c:legendEntry>
      <c:legendEntry>
        <c:idx val="7"/>
        <c:delete val="1"/>
      </c:legendEntry>
      <c:legendEntry>
        <c:idx val="8"/>
        <c:delete val="1"/>
      </c:legendEntry>
      <c:layout>
        <c:manualLayout>
          <c:xMode val="edge"/>
          <c:yMode val="edge"/>
          <c:x val="0.84218360757157018"/>
          <c:y val="4.2851945095985205E-3"/>
          <c:w val="0.15656864840325876"/>
          <c:h val="0.95255487863288379"/>
        </c:manualLayout>
      </c:layout>
      <c:overlay val="0"/>
      <c:spPr>
        <a:solidFill>
          <a:srgbClr val="A7A7A7">
            <a:lumMod val="20000"/>
            <a:lumOff val="80000"/>
          </a:srgbClr>
        </a:solidFill>
        <a:ln>
          <a:noFill/>
        </a:ln>
        <a:effectLst/>
      </c:spPr>
      <c:txPr>
        <a:bodyPr rot="0" spcFirstLastPara="1" vertOverflow="ellipsis" vert="horz" wrap="square" anchor="ctr" anchorCtr="1"/>
        <a:lstStyle/>
        <a:p>
          <a:pPr>
            <a:defRPr lang="ja-JP"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2000" b="1"/>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8" name="Shape 58"/>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59" name="Shape 5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11667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2_Title and Content">
    <p:spTree>
      <p:nvGrpSpPr>
        <p:cNvPr id="1" name=""/>
        <p:cNvGrpSpPr/>
        <p:nvPr/>
      </p:nvGrpSpPr>
      <p:grpSpPr>
        <a:xfrm>
          <a:off x="0" y="0"/>
          <a:ext cx="0" cy="0"/>
          <a:chOff x="0" y="0"/>
          <a:chExt cx="0" cy="0"/>
        </a:xfrm>
      </p:grpSpPr>
      <p:sp>
        <p:nvSpPr>
          <p:cNvPr id="13" name="Title Text"/>
          <p:cNvSpPr txBox="1">
            <a:spLocks noGrp="1"/>
          </p:cNvSpPr>
          <p:nvPr>
            <p:ph type="title"/>
          </p:nvPr>
        </p:nvSpPr>
        <p:spPr>
          <a:prstGeom prst="rect">
            <a:avLst/>
          </a:prstGeom>
        </p:spPr>
        <p:txBody>
          <a:bodyPr/>
          <a:lstStyle/>
          <a:p>
            <a:r>
              <a:t>Title Text</a:t>
            </a:r>
          </a:p>
        </p:txBody>
      </p:sp>
      <p:sp>
        <p:nvSpPr>
          <p:cNvPr id="14" name="Body Level One…"/>
          <p:cNvSpPr txBox="1">
            <a:spLocks noGrp="1"/>
          </p:cNvSpPr>
          <p:nvPr>
            <p:ph type="body" sz="quarter" idx="1" hasCustomPrompt="1"/>
          </p:nvPr>
        </p:nvSpPr>
        <p:spPr>
          <a:prstGeom prst="rect">
            <a:avLst/>
          </a:prstGeom>
        </p:spPr>
        <p:txBody>
          <a:bodyPr/>
          <a:lstStyle/>
          <a:p>
            <a:r>
              <a:t>Product Name Here</a:t>
            </a:r>
          </a:p>
          <a:p>
            <a:pPr lvl="1"/>
            <a:endParaRPr/>
          </a:p>
          <a:p>
            <a:pPr lvl="2"/>
            <a:endParaRPr/>
          </a:p>
          <a:p>
            <a:pPr lvl="3"/>
            <a:endParaRPr/>
          </a:p>
          <a:p>
            <a:pPr lvl="4"/>
            <a:endParaRPr/>
          </a:p>
        </p:txBody>
      </p:sp>
      <p:sp>
        <p:nvSpPr>
          <p:cNvPr id="15" name="Text Placeholder 14"/>
          <p:cNvSpPr>
            <a:spLocks noGrp="1"/>
          </p:cNvSpPr>
          <p:nvPr>
            <p:ph type="body" sz="quarter" idx="21" hasCustomPrompt="1"/>
          </p:nvPr>
        </p:nvSpPr>
        <p:spPr>
          <a:xfrm>
            <a:off x="4241800" y="293912"/>
            <a:ext cx="7594600" cy="306978"/>
          </a:xfrm>
          <a:prstGeom prst="rect">
            <a:avLst/>
          </a:prstGeom>
        </p:spPr>
        <p:txBody>
          <a:bodyPr/>
          <a:lstStyle>
            <a:lvl1pPr defTabSz="868680">
              <a:spcBef>
                <a:spcPts val="900"/>
              </a:spcBef>
              <a:defRPr sz="1520" b="1"/>
            </a:lvl1pPr>
          </a:lstStyle>
          <a:p>
            <a:r>
              <a:t>NAME OR DESCRIPTION INTRO</a:t>
            </a:r>
          </a:p>
        </p:txBody>
      </p:sp>
      <p:sp>
        <p:nvSpPr>
          <p:cNvPr id="16" name="Text Placeholder 9"/>
          <p:cNvSpPr>
            <a:spLocks noGrp="1"/>
          </p:cNvSpPr>
          <p:nvPr>
            <p:ph type="body" sz="quarter" idx="22" hasCustomPrompt="1"/>
          </p:nvPr>
        </p:nvSpPr>
        <p:spPr>
          <a:xfrm>
            <a:off x="277950" y="1701800"/>
            <a:ext cx="3316150" cy="1079500"/>
          </a:xfrm>
          <a:prstGeom prst="rect">
            <a:avLst/>
          </a:prstGeom>
        </p:spPr>
        <p:txBody>
          <a:bodyPr/>
          <a:lstStyle>
            <a:lvl1pPr algn="l">
              <a:lnSpc>
                <a:spcPts val="1500"/>
              </a:lnSpc>
              <a:defRPr sz="1200">
                <a:solidFill>
                  <a:srgbClr val="1A1918"/>
                </a:solidFill>
              </a:defRPr>
            </a:lvl1pPr>
          </a:lstStyle>
          <a:p>
            <a:r>
              <a:t>Placeholder text</a:t>
            </a:r>
          </a:p>
        </p:txBody>
      </p:sp>
      <p:sp>
        <p:nvSpPr>
          <p:cNvPr id="17" name="Text Placeholder 12"/>
          <p:cNvSpPr>
            <a:spLocks noGrp="1"/>
          </p:cNvSpPr>
          <p:nvPr>
            <p:ph type="body" sz="quarter" idx="23" hasCustomPrompt="1"/>
          </p:nvPr>
        </p:nvSpPr>
        <p:spPr>
          <a:xfrm>
            <a:off x="9188530" y="5849644"/>
            <a:ext cx="2434046" cy="365126"/>
          </a:xfrm>
          <a:prstGeom prst="rect">
            <a:avLst/>
          </a:prstGeom>
        </p:spPr>
        <p:txBody>
          <a:bodyPr/>
          <a:lstStyle>
            <a:lvl1pPr algn="l">
              <a:defRPr sz="1400" b="1"/>
            </a:lvl1pPr>
          </a:lstStyle>
          <a:p>
            <a:r>
              <a:t>URL for more information</a:t>
            </a:r>
          </a:p>
        </p:txBody>
      </p:sp>
      <p:sp>
        <p:nvSpPr>
          <p:cNvPr id="18" name="Text Placeholder 12"/>
          <p:cNvSpPr>
            <a:spLocks noGrp="1"/>
          </p:cNvSpPr>
          <p:nvPr>
            <p:ph type="body" sz="quarter" idx="24" hasCustomPrompt="1"/>
          </p:nvPr>
        </p:nvSpPr>
        <p:spPr>
          <a:xfrm>
            <a:off x="266564" y="3024857"/>
            <a:ext cx="1258752" cy="275392"/>
          </a:xfrm>
          <a:prstGeom prst="rect">
            <a:avLst/>
          </a:prstGeom>
        </p:spPr>
        <p:txBody>
          <a:bodyPr/>
          <a:lstStyle>
            <a:lvl1pPr algn="l" defTabSz="896111">
              <a:spcBef>
                <a:spcPts val="900"/>
              </a:spcBef>
              <a:defRPr sz="1372" b="1"/>
            </a:lvl1pPr>
          </a:lstStyle>
          <a:p>
            <a:r>
              <a:t>Benefits</a:t>
            </a:r>
          </a:p>
        </p:txBody>
      </p:sp>
      <p:sp>
        <p:nvSpPr>
          <p:cNvPr id="19" name="Text Placeholder 9"/>
          <p:cNvSpPr>
            <a:spLocks noGrp="1"/>
          </p:cNvSpPr>
          <p:nvPr>
            <p:ph type="body" sz="quarter" idx="25" hasCustomPrompt="1"/>
          </p:nvPr>
        </p:nvSpPr>
        <p:spPr>
          <a:xfrm>
            <a:off x="266563" y="3346668"/>
            <a:ext cx="3338485" cy="914401"/>
          </a:xfrm>
          <a:prstGeom prst="rect">
            <a:avLst/>
          </a:prstGeom>
        </p:spPr>
        <p:txBody>
          <a:bodyPr/>
          <a:lstStyle>
            <a:lvl1pPr algn="l">
              <a:lnSpc>
                <a:spcPts val="1500"/>
              </a:lnSpc>
              <a:defRPr sz="1200">
                <a:solidFill>
                  <a:srgbClr val="1A1918"/>
                </a:solidFill>
              </a:defRPr>
            </a:lvl1pPr>
          </a:lstStyle>
          <a:p>
            <a:r>
              <a:t>Placeholder text Placeholder text Placeholder text</a:t>
            </a:r>
          </a:p>
        </p:txBody>
      </p:sp>
      <p:sp>
        <p:nvSpPr>
          <p:cNvPr id="20" name="Picture Placeholder 2"/>
          <p:cNvSpPr>
            <a:spLocks noGrp="1"/>
          </p:cNvSpPr>
          <p:nvPr>
            <p:ph type="pic" sz="quarter" idx="26"/>
          </p:nvPr>
        </p:nvSpPr>
        <p:spPr>
          <a:xfrm>
            <a:off x="9842500" y="1386015"/>
            <a:ext cx="2019300" cy="1092201"/>
          </a:xfrm>
          <a:prstGeom prst="rect">
            <a:avLst/>
          </a:prstGeom>
        </p:spPr>
        <p:txBody>
          <a:bodyPr lIns="91439" rIns="91439">
            <a:noAutofit/>
          </a:bodyPr>
          <a:lstStyle/>
          <a:p>
            <a:endParaRPr dirty="0"/>
          </a:p>
        </p:txBody>
      </p:sp>
      <p:sp>
        <p:nvSpPr>
          <p:cNvPr id="21" name="Text Placeholder 12"/>
          <p:cNvSpPr>
            <a:spLocks noGrp="1"/>
          </p:cNvSpPr>
          <p:nvPr>
            <p:ph type="body" sz="quarter" idx="27" hasCustomPrompt="1"/>
          </p:nvPr>
        </p:nvSpPr>
        <p:spPr>
          <a:xfrm>
            <a:off x="4267200" y="1324230"/>
            <a:ext cx="2406870" cy="289911"/>
          </a:xfrm>
          <a:prstGeom prst="rect">
            <a:avLst/>
          </a:prstGeom>
        </p:spPr>
        <p:txBody>
          <a:bodyPr/>
          <a:lstStyle>
            <a:lvl1pPr algn="l">
              <a:defRPr sz="1400" b="1"/>
            </a:lvl1pPr>
          </a:lstStyle>
          <a:p>
            <a:r>
              <a:t>Electrical Characteristics</a:t>
            </a:r>
          </a:p>
        </p:txBody>
      </p:sp>
      <p:sp>
        <p:nvSpPr>
          <p:cNvPr id="22" name="Text Placeholder 12"/>
          <p:cNvSpPr>
            <a:spLocks noGrp="1"/>
          </p:cNvSpPr>
          <p:nvPr>
            <p:ph type="body" sz="quarter" idx="28" hasCustomPrompt="1"/>
          </p:nvPr>
        </p:nvSpPr>
        <p:spPr>
          <a:xfrm>
            <a:off x="4267200" y="5399216"/>
            <a:ext cx="4451183" cy="304801"/>
          </a:xfrm>
          <a:prstGeom prst="rect">
            <a:avLst/>
          </a:prstGeom>
        </p:spPr>
        <p:txBody>
          <a:bodyPr/>
          <a:lstStyle>
            <a:lvl1pPr algn="l">
              <a:defRPr sz="1400" b="1"/>
            </a:lvl1pPr>
          </a:lstStyle>
          <a:p>
            <a:r>
              <a:t>Applications</a:t>
            </a:r>
          </a:p>
        </p:txBody>
      </p:sp>
      <p:sp>
        <p:nvSpPr>
          <p:cNvPr id="23" name="Text Placeholder 12"/>
          <p:cNvSpPr>
            <a:spLocks noGrp="1"/>
          </p:cNvSpPr>
          <p:nvPr>
            <p:ph type="body" sz="quarter" idx="29" hasCustomPrompt="1"/>
          </p:nvPr>
        </p:nvSpPr>
        <p:spPr>
          <a:xfrm>
            <a:off x="228599" y="4419600"/>
            <a:ext cx="2031126" cy="342900"/>
          </a:xfrm>
          <a:prstGeom prst="rect">
            <a:avLst/>
          </a:prstGeom>
        </p:spPr>
        <p:txBody>
          <a:bodyPr/>
          <a:lstStyle>
            <a:lvl1pPr algn="l">
              <a:defRPr sz="1400" b="1"/>
            </a:lvl1pPr>
          </a:lstStyle>
          <a:p>
            <a:r>
              <a:t>Part Number System</a:t>
            </a:r>
          </a:p>
        </p:txBody>
      </p:sp>
      <p:sp>
        <p:nvSpPr>
          <p:cNvPr id="24" name="Text Placeholder 12"/>
          <p:cNvSpPr>
            <a:spLocks noGrp="1"/>
          </p:cNvSpPr>
          <p:nvPr>
            <p:ph type="body" sz="quarter" idx="30" hasCustomPrompt="1"/>
          </p:nvPr>
        </p:nvSpPr>
        <p:spPr>
          <a:xfrm>
            <a:off x="6944499" y="1324230"/>
            <a:ext cx="2536517" cy="306861"/>
          </a:xfrm>
          <a:prstGeom prst="rect">
            <a:avLst/>
          </a:prstGeom>
        </p:spPr>
        <p:txBody>
          <a:bodyPr/>
          <a:lstStyle>
            <a:lvl1pPr algn="l">
              <a:defRPr sz="1400" b="1"/>
            </a:lvl1pPr>
          </a:lstStyle>
          <a:p>
            <a:r>
              <a:t>Features</a:t>
            </a:r>
          </a:p>
        </p:txBody>
      </p:sp>
      <p:sp>
        <p:nvSpPr>
          <p:cNvPr id="25" name="Text Placeholder 9"/>
          <p:cNvSpPr>
            <a:spLocks noGrp="1"/>
          </p:cNvSpPr>
          <p:nvPr>
            <p:ph type="body" sz="quarter" idx="31" hasCustomPrompt="1"/>
          </p:nvPr>
        </p:nvSpPr>
        <p:spPr>
          <a:xfrm>
            <a:off x="4267200" y="1679830"/>
            <a:ext cx="2425700" cy="850901"/>
          </a:xfrm>
          <a:prstGeom prst="rect">
            <a:avLst/>
          </a:prstGeom>
        </p:spPr>
        <p:txBody>
          <a:bodyPr/>
          <a:lstStyle>
            <a:lvl1pPr algn="l">
              <a:lnSpc>
                <a:spcPts val="1500"/>
              </a:lnSpc>
              <a:defRPr sz="1200">
                <a:solidFill>
                  <a:srgbClr val="1A1918"/>
                </a:solidFill>
              </a:defRPr>
            </a:lvl1pPr>
          </a:lstStyle>
          <a:p>
            <a:r>
              <a:t>Placeholder text Placeholder text Placeholder text</a:t>
            </a:r>
          </a:p>
        </p:txBody>
      </p:sp>
      <p:sp>
        <p:nvSpPr>
          <p:cNvPr id="26" name="Text Placeholder 9"/>
          <p:cNvSpPr>
            <a:spLocks noGrp="1"/>
          </p:cNvSpPr>
          <p:nvPr>
            <p:ph type="body" sz="quarter" idx="32" hasCustomPrompt="1"/>
          </p:nvPr>
        </p:nvSpPr>
        <p:spPr>
          <a:xfrm>
            <a:off x="6944499" y="1679830"/>
            <a:ext cx="2545491" cy="850901"/>
          </a:xfrm>
          <a:prstGeom prst="rect">
            <a:avLst/>
          </a:prstGeom>
        </p:spPr>
        <p:txBody>
          <a:bodyPr/>
          <a:lstStyle>
            <a:lvl1pPr algn="l">
              <a:lnSpc>
                <a:spcPts val="1500"/>
              </a:lnSpc>
              <a:defRPr sz="1200">
                <a:solidFill>
                  <a:srgbClr val="1A1918"/>
                </a:solidFill>
              </a:defRPr>
            </a:lvl1pPr>
          </a:lstStyle>
          <a:p>
            <a:r>
              <a:t>Placeholder text Placeholder text Placeholder text</a:t>
            </a:r>
          </a:p>
        </p:txBody>
      </p:sp>
      <p:sp>
        <p:nvSpPr>
          <p:cNvPr id="27" name="Text Placeholder 9"/>
          <p:cNvSpPr>
            <a:spLocks noGrp="1"/>
          </p:cNvSpPr>
          <p:nvPr>
            <p:ph type="body" sz="quarter" idx="33" hasCustomPrompt="1"/>
          </p:nvPr>
        </p:nvSpPr>
        <p:spPr>
          <a:xfrm>
            <a:off x="4267198" y="5780215"/>
            <a:ext cx="4469029" cy="685801"/>
          </a:xfrm>
          <a:prstGeom prst="rect">
            <a:avLst/>
          </a:prstGeom>
        </p:spPr>
        <p:txBody>
          <a:bodyPr/>
          <a:lstStyle>
            <a:lvl1pPr marL="171450" indent="-171450" algn="l">
              <a:lnSpc>
                <a:spcPts val="1400"/>
              </a:lnSpc>
              <a:spcBef>
                <a:spcPts val="0"/>
              </a:spcBef>
              <a:buClr>
                <a:schemeClr val="accent1"/>
              </a:buClr>
              <a:buSzPct val="100000"/>
              <a:buFont typeface="Arial"/>
              <a:buChar char="•"/>
              <a:defRPr sz="1200">
                <a:solidFill>
                  <a:srgbClr val="1A1918"/>
                </a:solidFill>
              </a:defRPr>
            </a:lvl1pPr>
          </a:lstStyle>
          <a:p>
            <a:r>
              <a:t>Placeholder
Placeholder
Placeholder</a:t>
            </a:r>
          </a:p>
        </p:txBody>
      </p:sp>
      <p:sp>
        <p:nvSpPr>
          <p:cNvPr id="28" name="Text Placeholder 12"/>
          <p:cNvSpPr>
            <a:spLocks noGrp="1"/>
          </p:cNvSpPr>
          <p:nvPr>
            <p:ph type="body" sz="quarter" idx="34" hasCustomPrompt="1"/>
          </p:nvPr>
        </p:nvSpPr>
        <p:spPr>
          <a:xfrm>
            <a:off x="4267200" y="2617572"/>
            <a:ext cx="2406870" cy="289911"/>
          </a:xfrm>
          <a:prstGeom prst="rect">
            <a:avLst/>
          </a:prstGeom>
        </p:spPr>
        <p:txBody>
          <a:bodyPr/>
          <a:lstStyle>
            <a:lvl1pPr algn="l">
              <a:defRPr sz="1400" b="1"/>
            </a:lvl1pPr>
          </a:lstStyle>
          <a:p>
            <a:r>
              <a:t>Characteristics</a:t>
            </a: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EFD"/>
        </a:solidFill>
        <a:effectLst/>
      </p:bgPr>
    </p:bg>
    <p:spTree>
      <p:nvGrpSpPr>
        <p:cNvPr id="1" name=""/>
        <p:cNvGrpSpPr/>
        <p:nvPr/>
      </p:nvGrpSpPr>
      <p:grpSpPr>
        <a:xfrm>
          <a:off x="0" y="0"/>
          <a:ext cx="0" cy="0"/>
          <a:chOff x="0" y="0"/>
          <a:chExt cx="0" cy="0"/>
        </a:xfrm>
      </p:grpSpPr>
      <p:pic>
        <p:nvPicPr>
          <p:cNvPr id="2" name="Picture 9" descr="Picture 9"/>
          <p:cNvPicPr>
            <a:picLocks noChangeAspect="1"/>
          </p:cNvPicPr>
          <p:nvPr/>
        </p:nvPicPr>
        <p:blipFill>
          <a:blip r:embed="rId3"/>
          <a:srcRect l="283" r="283"/>
          <a:stretch>
            <a:fillRect/>
          </a:stretch>
        </p:blipFill>
        <p:spPr>
          <a:xfrm>
            <a:off x="427296" y="363985"/>
            <a:ext cx="1532512" cy="537163"/>
          </a:xfrm>
          <a:prstGeom prst="rect">
            <a:avLst/>
          </a:prstGeom>
          <a:ln w="12700">
            <a:miter lim="400000"/>
          </a:ln>
        </p:spPr>
      </p:pic>
      <p:sp>
        <p:nvSpPr>
          <p:cNvPr id="3" name="bg object 16"/>
          <p:cNvSpPr/>
          <p:nvPr/>
        </p:nvSpPr>
        <p:spPr>
          <a:xfrm>
            <a:off x="3924298" y="0"/>
            <a:ext cx="8277365" cy="6858000"/>
          </a:xfrm>
          <a:prstGeom prst="rect">
            <a:avLst/>
          </a:prstGeom>
          <a:solidFill>
            <a:srgbClr val="F5F5F5"/>
          </a:solidFill>
          <a:ln w="12700">
            <a:miter lim="400000"/>
          </a:ln>
        </p:spPr>
        <p:txBody>
          <a:bodyPr lIns="45719" rIns="45719"/>
          <a:lstStyle/>
          <a:p>
            <a:endParaRPr dirty="0"/>
          </a:p>
        </p:txBody>
      </p:sp>
      <p:sp>
        <p:nvSpPr>
          <p:cNvPr id="4" name="Title Text"/>
          <p:cNvSpPr txBox="1">
            <a:spLocks noGrp="1"/>
          </p:cNvSpPr>
          <p:nvPr>
            <p:ph type="title"/>
          </p:nvPr>
        </p:nvSpPr>
        <p:spPr>
          <a:xfrm>
            <a:off x="277949" y="1277619"/>
            <a:ext cx="1813611" cy="3416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Title Text</a:t>
            </a:r>
          </a:p>
        </p:txBody>
      </p:sp>
      <p:sp>
        <p:nvSpPr>
          <p:cNvPr id="5" name="Body Level One…"/>
          <p:cNvSpPr txBox="1">
            <a:spLocks noGrp="1"/>
          </p:cNvSpPr>
          <p:nvPr>
            <p:ph type="body" idx="1" hasCustomPrompt="1"/>
          </p:nvPr>
        </p:nvSpPr>
        <p:spPr>
          <a:xfrm>
            <a:off x="4241801" y="640033"/>
            <a:ext cx="7581901" cy="5746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Product Name Here</a:t>
            </a:r>
          </a:p>
          <a:p>
            <a:pPr lvl="1"/>
            <a:endParaRPr/>
          </a:p>
          <a:p>
            <a:pPr lvl="2"/>
            <a:endParaRPr/>
          </a:p>
          <a:p>
            <a:pPr lvl="3"/>
            <a:endParaRPr/>
          </a:p>
          <a:p>
            <a:pPr lvl="4"/>
            <a:endParaRPr/>
          </a:p>
        </p:txBody>
      </p:sp>
      <p:sp>
        <p:nvSpPr>
          <p:cNvPr id="6"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l" defTabSz="914400" rtl="0" latinLnBrk="0">
        <a:lnSpc>
          <a:spcPct val="90000"/>
        </a:lnSpc>
        <a:spcBef>
          <a:spcPts val="0"/>
        </a:spcBef>
        <a:spcAft>
          <a:spcPts val="0"/>
        </a:spcAft>
        <a:buClrTx/>
        <a:buSzTx/>
        <a:buFontTx/>
        <a:buNone/>
        <a:tabLst/>
        <a:defRPr sz="1800" b="1" i="0" u="none" strike="noStrike" cap="none" spc="0" baseline="0">
          <a:solidFill>
            <a:schemeClr val="accent3"/>
          </a:solidFill>
          <a:uFillTx/>
          <a:latin typeface="Arial"/>
          <a:ea typeface="Arial"/>
          <a:cs typeface="Arial"/>
          <a:sym typeface="Arial"/>
        </a:defRPr>
      </a:lvl1pPr>
      <a:lvl2pPr marL="0" marR="0" indent="0" algn="l" defTabSz="914400" rtl="0" latinLnBrk="0">
        <a:lnSpc>
          <a:spcPct val="90000"/>
        </a:lnSpc>
        <a:spcBef>
          <a:spcPts val="0"/>
        </a:spcBef>
        <a:spcAft>
          <a:spcPts val="0"/>
        </a:spcAft>
        <a:buClrTx/>
        <a:buSzTx/>
        <a:buFontTx/>
        <a:buNone/>
        <a:tabLst/>
        <a:defRPr sz="1800" b="1" i="0" u="none" strike="noStrike" cap="none" spc="0" baseline="0">
          <a:solidFill>
            <a:schemeClr val="accent3"/>
          </a:solidFill>
          <a:uFillTx/>
          <a:latin typeface="Arial"/>
          <a:ea typeface="Arial"/>
          <a:cs typeface="Arial"/>
          <a:sym typeface="Arial"/>
        </a:defRPr>
      </a:lvl2pPr>
      <a:lvl3pPr marL="0" marR="0" indent="0" algn="l" defTabSz="914400" rtl="0" latinLnBrk="0">
        <a:lnSpc>
          <a:spcPct val="90000"/>
        </a:lnSpc>
        <a:spcBef>
          <a:spcPts val="0"/>
        </a:spcBef>
        <a:spcAft>
          <a:spcPts val="0"/>
        </a:spcAft>
        <a:buClrTx/>
        <a:buSzTx/>
        <a:buFontTx/>
        <a:buNone/>
        <a:tabLst/>
        <a:defRPr sz="1800" b="1" i="0" u="none" strike="noStrike" cap="none" spc="0" baseline="0">
          <a:solidFill>
            <a:schemeClr val="accent3"/>
          </a:solidFill>
          <a:uFillTx/>
          <a:latin typeface="Arial"/>
          <a:ea typeface="Arial"/>
          <a:cs typeface="Arial"/>
          <a:sym typeface="Arial"/>
        </a:defRPr>
      </a:lvl3pPr>
      <a:lvl4pPr marL="0" marR="0" indent="0" algn="l" defTabSz="914400" rtl="0" latinLnBrk="0">
        <a:lnSpc>
          <a:spcPct val="90000"/>
        </a:lnSpc>
        <a:spcBef>
          <a:spcPts val="0"/>
        </a:spcBef>
        <a:spcAft>
          <a:spcPts val="0"/>
        </a:spcAft>
        <a:buClrTx/>
        <a:buSzTx/>
        <a:buFontTx/>
        <a:buNone/>
        <a:tabLst/>
        <a:defRPr sz="1800" b="1" i="0" u="none" strike="noStrike" cap="none" spc="0" baseline="0">
          <a:solidFill>
            <a:schemeClr val="accent3"/>
          </a:solidFill>
          <a:uFillTx/>
          <a:latin typeface="Arial"/>
          <a:ea typeface="Arial"/>
          <a:cs typeface="Arial"/>
          <a:sym typeface="Arial"/>
        </a:defRPr>
      </a:lvl4pPr>
      <a:lvl5pPr marL="0" marR="0" indent="0" algn="l" defTabSz="914400" rtl="0" latinLnBrk="0">
        <a:lnSpc>
          <a:spcPct val="90000"/>
        </a:lnSpc>
        <a:spcBef>
          <a:spcPts val="0"/>
        </a:spcBef>
        <a:spcAft>
          <a:spcPts val="0"/>
        </a:spcAft>
        <a:buClrTx/>
        <a:buSzTx/>
        <a:buFontTx/>
        <a:buNone/>
        <a:tabLst/>
        <a:defRPr sz="1800" b="1" i="0" u="none" strike="noStrike" cap="none" spc="0" baseline="0">
          <a:solidFill>
            <a:schemeClr val="accent3"/>
          </a:solidFill>
          <a:uFillTx/>
          <a:latin typeface="Arial"/>
          <a:ea typeface="Arial"/>
          <a:cs typeface="Arial"/>
          <a:sym typeface="Arial"/>
        </a:defRPr>
      </a:lvl5pPr>
      <a:lvl6pPr marL="0" marR="0" indent="0" algn="l" defTabSz="914400" rtl="0" latinLnBrk="0">
        <a:lnSpc>
          <a:spcPct val="90000"/>
        </a:lnSpc>
        <a:spcBef>
          <a:spcPts val="0"/>
        </a:spcBef>
        <a:spcAft>
          <a:spcPts val="0"/>
        </a:spcAft>
        <a:buClrTx/>
        <a:buSzTx/>
        <a:buFontTx/>
        <a:buNone/>
        <a:tabLst/>
        <a:defRPr sz="1800" b="1" i="0" u="none" strike="noStrike" cap="none" spc="0" baseline="0">
          <a:solidFill>
            <a:schemeClr val="accent3"/>
          </a:solidFill>
          <a:uFillTx/>
          <a:latin typeface="Arial"/>
          <a:ea typeface="Arial"/>
          <a:cs typeface="Arial"/>
          <a:sym typeface="Arial"/>
        </a:defRPr>
      </a:lvl6pPr>
      <a:lvl7pPr marL="0" marR="0" indent="0" algn="l" defTabSz="914400" rtl="0" latinLnBrk="0">
        <a:lnSpc>
          <a:spcPct val="90000"/>
        </a:lnSpc>
        <a:spcBef>
          <a:spcPts val="0"/>
        </a:spcBef>
        <a:spcAft>
          <a:spcPts val="0"/>
        </a:spcAft>
        <a:buClrTx/>
        <a:buSzTx/>
        <a:buFontTx/>
        <a:buNone/>
        <a:tabLst/>
        <a:defRPr sz="1800" b="1" i="0" u="none" strike="noStrike" cap="none" spc="0" baseline="0">
          <a:solidFill>
            <a:schemeClr val="accent3"/>
          </a:solidFill>
          <a:uFillTx/>
          <a:latin typeface="Arial"/>
          <a:ea typeface="Arial"/>
          <a:cs typeface="Arial"/>
          <a:sym typeface="Arial"/>
        </a:defRPr>
      </a:lvl7pPr>
      <a:lvl8pPr marL="0" marR="0" indent="0" algn="l" defTabSz="914400" rtl="0" latinLnBrk="0">
        <a:lnSpc>
          <a:spcPct val="90000"/>
        </a:lnSpc>
        <a:spcBef>
          <a:spcPts val="0"/>
        </a:spcBef>
        <a:spcAft>
          <a:spcPts val="0"/>
        </a:spcAft>
        <a:buClrTx/>
        <a:buSzTx/>
        <a:buFontTx/>
        <a:buNone/>
        <a:tabLst/>
        <a:defRPr sz="1800" b="1" i="0" u="none" strike="noStrike" cap="none" spc="0" baseline="0">
          <a:solidFill>
            <a:schemeClr val="accent3"/>
          </a:solidFill>
          <a:uFillTx/>
          <a:latin typeface="Arial"/>
          <a:ea typeface="Arial"/>
          <a:cs typeface="Arial"/>
          <a:sym typeface="Arial"/>
        </a:defRPr>
      </a:lvl8pPr>
      <a:lvl9pPr marL="0" marR="0" indent="0" algn="l" defTabSz="914400" rtl="0" latinLnBrk="0">
        <a:lnSpc>
          <a:spcPct val="90000"/>
        </a:lnSpc>
        <a:spcBef>
          <a:spcPts val="0"/>
        </a:spcBef>
        <a:spcAft>
          <a:spcPts val="0"/>
        </a:spcAft>
        <a:buClrTx/>
        <a:buSzTx/>
        <a:buFontTx/>
        <a:buNone/>
        <a:tabLst/>
        <a:defRPr sz="1800" b="1" i="0" u="none" strike="noStrike" cap="none" spc="0" baseline="0">
          <a:solidFill>
            <a:schemeClr val="accent3"/>
          </a:solidFill>
          <a:uFillTx/>
          <a:latin typeface="Arial"/>
          <a:ea typeface="Arial"/>
          <a:cs typeface="Arial"/>
          <a:sym typeface="Arial"/>
        </a:defRPr>
      </a:lvl9pPr>
    </p:titleStyle>
    <p:bodyStyle>
      <a:lvl1pPr marL="0" marR="0" indent="0" algn="r" defTabSz="914400" rtl="0" latinLnBrk="0">
        <a:lnSpc>
          <a:spcPct val="90000"/>
        </a:lnSpc>
        <a:spcBef>
          <a:spcPts val="1000"/>
        </a:spcBef>
        <a:spcAft>
          <a:spcPts val="0"/>
        </a:spcAft>
        <a:buClrTx/>
        <a:buSzTx/>
        <a:buFontTx/>
        <a:buNone/>
        <a:tabLst/>
        <a:defRPr sz="2800" b="0" i="0" u="none" strike="noStrike" cap="none" spc="0" baseline="0">
          <a:solidFill>
            <a:schemeClr val="accent3"/>
          </a:solidFill>
          <a:uFillTx/>
          <a:latin typeface="Arial"/>
          <a:ea typeface="Arial"/>
          <a:cs typeface="Arial"/>
          <a:sym typeface="Arial"/>
        </a:defRPr>
      </a:lvl1pPr>
      <a:lvl2pPr marL="0" marR="0" indent="457200" algn="r" defTabSz="914400" rtl="0" latinLnBrk="0">
        <a:lnSpc>
          <a:spcPct val="90000"/>
        </a:lnSpc>
        <a:spcBef>
          <a:spcPts val="1000"/>
        </a:spcBef>
        <a:spcAft>
          <a:spcPts val="0"/>
        </a:spcAft>
        <a:buClrTx/>
        <a:buSzTx/>
        <a:buFontTx/>
        <a:buNone/>
        <a:tabLst/>
        <a:defRPr sz="2800" b="0" i="0" u="none" strike="noStrike" cap="none" spc="0" baseline="0">
          <a:solidFill>
            <a:schemeClr val="accent3"/>
          </a:solidFill>
          <a:uFillTx/>
          <a:latin typeface="Arial"/>
          <a:ea typeface="Arial"/>
          <a:cs typeface="Arial"/>
          <a:sym typeface="Arial"/>
        </a:defRPr>
      </a:lvl2pPr>
      <a:lvl3pPr marL="0" marR="0" indent="914400" algn="r" defTabSz="914400" rtl="0" latinLnBrk="0">
        <a:lnSpc>
          <a:spcPct val="90000"/>
        </a:lnSpc>
        <a:spcBef>
          <a:spcPts val="1000"/>
        </a:spcBef>
        <a:spcAft>
          <a:spcPts val="0"/>
        </a:spcAft>
        <a:buClrTx/>
        <a:buSzTx/>
        <a:buFontTx/>
        <a:buNone/>
        <a:tabLst/>
        <a:defRPr sz="2800" b="0" i="0" u="none" strike="noStrike" cap="none" spc="0" baseline="0">
          <a:solidFill>
            <a:schemeClr val="accent3"/>
          </a:solidFill>
          <a:uFillTx/>
          <a:latin typeface="Arial"/>
          <a:ea typeface="Arial"/>
          <a:cs typeface="Arial"/>
          <a:sym typeface="Arial"/>
        </a:defRPr>
      </a:lvl3pPr>
      <a:lvl4pPr marL="0" marR="0" indent="1371600" algn="r" defTabSz="914400" rtl="0" latinLnBrk="0">
        <a:lnSpc>
          <a:spcPct val="90000"/>
        </a:lnSpc>
        <a:spcBef>
          <a:spcPts val="1000"/>
        </a:spcBef>
        <a:spcAft>
          <a:spcPts val="0"/>
        </a:spcAft>
        <a:buClrTx/>
        <a:buSzTx/>
        <a:buFontTx/>
        <a:buNone/>
        <a:tabLst/>
        <a:defRPr sz="2800" b="0" i="0" u="none" strike="noStrike" cap="none" spc="0" baseline="0">
          <a:solidFill>
            <a:schemeClr val="accent3"/>
          </a:solidFill>
          <a:uFillTx/>
          <a:latin typeface="Arial"/>
          <a:ea typeface="Arial"/>
          <a:cs typeface="Arial"/>
          <a:sym typeface="Arial"/>
        </a:defRPr>
      </a:lvl4pPr>
      <a:lvl5pPr marL="0" marR="0" indent="1828800" algn="r" defTabSz="914400" rtl="0" latinLnBrk="0">
        <a:lnSpc>
          <a:spcPct val="90000"/>
        </a:lnSpc>
        <a:spcBef>
          <a:spcPts val="1000"/>
        </a:spcBef>
        <a:spcAft>
          <a:spcPts val="0"/>
        </a:spcAft>
        <a:buClrTx/>
        <a:buSzTx/>
        <a:buFontTx/>
        <a:buNone/>
        <a:tabLst/>
        <a:defRPr sz="2800" b="0" i="0" u="none" strike="noStrike" cap="none" spc="0" baseline="0">
          <a:solidFill>
            <a:schemeClr val="accent3"/>
          </a:solidFill>
          <a:uFillTx/>
          <a:latin typeface="Arial"/>
          <a:ea typeface="Arial"/>
          <a:cs typeface="Arial"/>
          <a:sym typeface="Arial"/>
        </a:defRPr>
      </a:lvl5pPr>
      <a:lvl6pPr marL="2641600" marR="0" indent="-355600" algn="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3"/>
          </a:solidFill>
          <a:uFillTx/>
          <a:latin typeface="Arial"/>
          <a:ea typeface="Arial"/>
          <a:cs typeface="Arial"/>
          <a:sym typeface="Arial"/>
        </a:defRPr>
      </a:lvl6pPr>
      <a:lvl7pPr marL="3098800" marR="0" indent="-355600" algn="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3"/>
          </a:solidFill>
          <a:uFillTx/>
          <a:latin typeface="Arial"/>
          <a:ea typeface="Arial"/>
          <a:cs typeface="Arial"/>
          <a:sym typeface="Arial"/>
        </a:defRPr>
      </a:lvl7pPr>
      <a:lvl8pPr marL="3556000" marR="0" indent="-355600" algn="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3"/>
          </a:solidFill>
          <a:uFillTx/>
          <a:latin typeface="Arial"/>
          <a:ea typeface="Arial"/>
          <a:cs typeface="Arial"/>
          <a:sym typeface="Arial"/>
        </a:defRPr>
      </a:lvl8pPr>
      <a:lvl9pPr marL="4013200" marR="0" indent="-355600" algn="r" defTabSz="914400" rtl="0" latinLnBrk="0">
        <a:lnSpc>
          <a:spcPct val="90000"/>
        </a:lnSpc>
        <a:spcBef>
          <a:spcPts val="1000"/>
        </a:spcBef>
        <a:spcAft>
          <a:spcPts val="0"/>
        </a:spcAft>
        <a:buClrTx/>
        <a:buSzPct val="100000"/>
        <a:buFontTx/>
        <a:buChar char="•"/>
        <a:tabLst/>
        <a:defRPr sz="2800" b="0" i="0" u="none" strike="noStrike" cap="none" spc="0" baseline="0">
          <a:solidFill>
            <a:schemeClr val="accent3"/>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Footer Placeholder 1"/>
          <p:cNvSpPr txBox="1"/>
          <p:nvPr/>
        </p:nvSpPr>
        <p:spPr>
          <a:xfrm>
            <a:off x="376843" y="6641828"/>
            <a:ext cx="1928753" cy="1651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600">
                <a:solidFill>
                  <a:srgbClr val="898989"/>
                </a:solidFill>
              </a:defRPr>
            </a:lvl1pPr>
          </a:lstStyle>
          <a:p>
            <a:r>
              <a:rPr dirty="0"/>
              <a:t>©KEMET Corporation. All Rights Reserved.</a:t>
            </a:r>
          </a:p>
        </p:txBody>
      </p:sp>
      <p:sp>
        <p:nvSpPr>
          <p:cNvPr id="64" name="Rectangle 36"/>
          <p:cNvSpPr txBox="1"/>
          <p:nvPr/>
        </p:nvSpPr>
        <p:spPr>
          <a:xfrm>
            <a:off x="329970" y="5434114"/>
            <a:ext cx="3498227" cy="9694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0960" tIns="60960" rIns="60960" bIns="60960">
            <a:spAutoFit/>
          </a:bodyPr>
          <a:lstStyle/>
          <a:p>
            <a:pPr marL="171450" indent="-171450">
              <a:buClr>
                <a:schemeClr val="bg2"/>
              </a:buClr>
              <a:buFont typeface="Arial" panose="020B0604020202020204" pitchFamily="34" charset="0"/>
              <a:buChar char="•"/>
              <a:defRPr sz="1100">
                <a:solidFill>
                  <a:srgbClr val="2F528F"/>
                </a:solidFill>
              </a:defRPr>
            </a:pPr>
            <a:r>
              <a:rPr lang="en-US" dirty="0">
                <a:solidFill>
                  <a:schemeClr val="tx1"/>
                </a:solidFill>
              </a:rPr>
              <a:t>Room air conditioner</a:t>
            </a:r>
            <a:r>
              <a:rPr lang="ja-JP" altLang="en-US" dirty="0">
                <a:solidFill>
                  <a:schemeClr val="tx1"/>
                </a:solidFill>
              </a:rPr>
              <a:t>　 ・ </a:t>
            </a:r>
            <a:r>
              <a:rPr lang="en-US" dirty="0">
                <a:solidFill>
                  <a:schemeClr val="tx1"/>
                </a:solidFill>
              </a:rPr>
              <a:t>Package air conditioner</a:t>
            </a:r>
            <a:endParaRPr dirty="0">
              <a:solidFill>
                <a:schemeClr val="tx1"/>
              </a:solidFill>
            </a:endParaRPr>
          </a:p>
          <a:p>
            <a:pPr marL="171450" indent="-171450">
              <a:buClr>
                <a:schemeClr val="bg2"/>
              </a:buClr>
              <a:buFont typeface="Arial" panose="020B0604020202020204" pitchFamily="34" charset="0"/>
              <a:buChar char="•"/>
              <a:defRPr sz="1100">
                <a:solidFill>
                  <a:srgbClr val="2F528F"/>
                </a:solidFill>
              </a:defRPr>
            </a:pPr>
            <a:r>
              <a:rPr lang="en-US" dirty="0">
                <a:solidFill>
                  <a:schemeClr val="tx1"/>
                </a:solidFill>
              </a:rPr>
              <a:t>Power conditioner</a:t>
            </a:r>
            <a:r>
              <a:rPr dirty="0">
                <a:solidFill>
                  <a:schemeClr val="tx1"/>
                </a:solidFill>
              </a:rPr>
              <a:t> </a:t>
            </a:r>
            <a:r>
              <a:rPr lang="ja-JP" altLang="en-US" dirty="0">
                <a:solidFill>
                  <a:schemeClr val="tx1"/>
                </a:solidFill>
              </a:rPr>
              <a:t>　　 ・ </a:t>
            </a:r>
            <a:r>
              <a:rPr lang="en-US" dirty="0">
                <a:solidFill>
                  <a:schemeClr val="tx1"/>
                </a:solidFill>
              </a:rPr>
              <a:t>Robot</a:t>
            </a:r>
          </a:p>
          <a:p>
            <a:pPr marL="171450" indent="-171450">
              <a:buClr>
                <a:schemeClr val="bg2"/>
              </a:buClr>
              <a:buFont typeface="Arial" panose="020B0604020202020204" pitchFamily="34" charset="0"/>
              <a:buChar char="•"/>
              <a:defRPr sz="1100">
                <a:solidFill>
                  <a:srgbClr val="2F528F"/>
                </a:solidFill>
              </a:defRPr>
            </a:pPr>
            <a:r>
              <a:rPr lang="en-US" dirty="0">
                <a:solidFill>
                  <a:schemeClr val="tx1"/>
                </a:solidFill>
              </a:rPr>
              <a:t>Inverter-applied industrial equipment</a:t>
            </a:r>
          </a:p>
          <a:p>
            <a:pPr marL="171450" indent="-171450">
              <a:buClr>
                <a:schemeClr val="bg2"/>
              </a:buClr>
              <a:buFont typeface="Arial" panose="020B0604020202020204" pitchFamily="34" charset="0"/>
              <a:buChar char="•"/>
              <a:defRPr sz="1100">
                <a:solidFill>
                  <a:srgbClr val="2F528F"/>
                </a:solidFill>
              </a:defRPr>
            </a:pPr>
            <a:endParaRPr lang="en-US" dirty="0">
              <a:solidFill>
                <a:schemeClr val="tx1"/>
              </a:solidFill>
            </a:endParaRPr>
          </a:p>
          <a:p>
            <a:pPr marL="171450" indent="-171450">
              <a:buClr>
                <a:schemeClr val="bg2"/>
              </a:buClr>
              <a:buFont typeface="Arial" panose="020B0604020202020204" pitchFamily="34" charset="0"/>
              <a:buChar char="•"/>
              <a:defRPr sz="1100">
                <a:solidFill>
                  <a:srgbClr val="2F528F"/>
                </a:solidFill>
              </a:defRPr>
            </a:pPr>
            <a:endParaRPr dirty="0">
              <a:solidFill>
                <a:schemeClr val="tx1"/>
              </a:solidFill>
            </a:endParaRPr>
          </a:p>
        </p:txBody>
      </p:sp>
      <p:sp>
        <p:nvSpPr>
          <p:cNvPr id="65" name="Rectangle 37"/>
          <p:cNvSpPr txBox="1"/>
          <p:nvPr/>
        </p:nvSpPr>
        <p:spPr>
          <a:xfrm>
            <a:off x="335989" y="5154672"/>
            <a:ext cx="2604093"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300"/>
              </a:spcBef>
              <a:defRPr sz="1400" b="1">
                <a:solidFill>
                  <a:srgbClr val="2F528F"/>
                </a:solidFill>
              </a:defRPr>
            </a:lvl1pPr>
          </a:lstStyle>
          <a:p>
            <a:r>
              <a:rPr dirty="0"/>
              <a:t>Applications</a:t>
            </a:r>
          </a:p>
        </p:txBody>
      </p:sp>
      <p:sp>
        <p:nvSpPr>
          <p:cNvPr id="66" name="Rectangle 38"/>
          <p:cNvSpPr txBox="1"/>
          <p:nvPr/>
        </p:nvSpPr>
        <p:spPr>
          <a:xfrm>
            <a:off x="335990" y="3365305"/>
            <a:ext cx="1524072" cy="288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300"/>
              </a:spcBef>
              <a:defRPr sz="1400" b="1">
                <a:solidFill>
                  <a:srgbClr val="2F528F"/>
                </a:solidFill>
              </a:defRPr>
            </a:lvl1pPr>
          </a:lstStyle>
          <a:p>
            <a:r>
              <a:rPr dirty="0"/>
              <a:t>Benefits</a:t>
            </a:r>
          </a:p>
        </p:txBody>
      </p:sp>
      <p:sp>
        <p:nvSpPr>
          <p:cNvPr id="70" name="Rectangle 42"/>
          <p:cNvSpPr txBox="1"/>
          <p:nvPr/>
        </p:nvSpPr>
        <p:spPr>
          <a:xfrm>
            <a:off x="335989" y="975832"/>
            <a:ext cx="3352804" cy="350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300"/>
              </a:spcBef>
              <a:defRPr b="1">
                <a:solidFill>
                  <a:srgbClr val="2F528F"/>
                </a:solidFill>
              </a:defRPr>
            </a:lvl1pPr>
          </a:lstStyle>
          <a:p>
            <a:r>
              <a:rPr lang="en-US" dirty="0"/>
              <a:t>Overview</a:t>
            </a:r>
            <a:endParaRPr dirty="0"/>
          </a:p>
        </p:txBody>
      </p:sp>
      <p:sp>
        <p:nvSpPr>
          <p:cNvPr id="71" name="Rectangle 43"/>
          <p:cNvSpPr txBox="1"/>
          <p:nvPr/>
        </p:nvSpPr>
        <p:spPr>
          <a:xfrm>
            <a:off x="341801" y="1331947"/>
            <a:ext cx="3308222" cy="2898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60960" tIns="60960" rIns="60960" bIns="60960">
            <a:spAutoFit/>
          </a:bodyPr>
          <a:lstStyle/>
          <a:p>
            <a:pPr>
              <a:lnSpc>
                <a:spcPts val="1300"/>
              </a:lnSpc>
              <a:defRPr sz="1100" b="1">
                <a:solidFill>
                  <a:srgbClr val="2F528F"/>
                </a:solidFill>
              </a:defRPr>
            </a:pPr>
            <a:endParaRPr b="0" dirty="0">
              <a:solidFill>
                <a:schemeClr val="tx1"/>
              </a:solidFill>
            </a:endParaRPr>
          </a:p>
        </p:txBody>
      </p:sp>
      <p:sp>
        <p:nvSpPr>
          <p:cNvPr id="73" name="Rectangle 53"/>
          <p:cNvSpPr txBox="1"/>
          <p:nvPr/>
        </p:nvSpPr>
        <p:spPr>
          <a:xfrm>
            <a:off x="4136888" y="1266995"/>
            <a:ext cx="7662328" cy="13157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0960" tIns="60960" rIns="60960" bIns="60960">
            <a:spAutoFit/>
          </a:bodyPr>
          <a:lstStyle/>
          <a:p>
            <a:pPr marL="228600" indent="-228600">
              <a:lnSpc>
                <a:spcPts val="1300"/>
              </a:lnSpc>
              <a:spcBef>
                <a:spcPts val="300"/>
              </a:spcBef>
              <a:buSzPct val="100000"/>
              <a:buChar char="•"/>
              <a:defRPr sz="1100">
                <a:solidFill>
                  <a:srgbClr val="2F528F"/>
                </a:solidFill>
              </a:defRPr>
            </a:pPr>
            <a:r>
              <a:rPr dirty="0">
                <a:solidFill>
                  <a:schemeClr val="tx1"/>
                </a:solidFill>
              </a:rPr>
              <a:t>Two different layouts (vertical / horizontal)</a:t>
            </a:r>
            <a:endParaRPr lang="fr-CH" dirty="0">
              <a:solidFill>
                <a:schemeClr val="tx1"/>
              </a:solidFill>
            </a:endParaRPr>
          </a:p>
          <a:p>
            <a:pPr marL="228600" indent="-228600">
              <a:lnSpc>
                <a:spcPts val="1300"/>
              </a:lnSpc>
              <a:spcBef>
                <a:spcPts val="300"/>
              </a:spcBef>
              <a:buSzPct val="100000"/>
              <a:buChar char="•"/>
              <a:defRPr sz="1100">
                <a:solidFill>
                  <a:srgbClr val="2F528F"/>
                </a:solidFill>
              </a:defRPr>
            </a:pPr>
            <a:r>
              <a:rPr lang="en-US" dirty="0">
                <a:solidFill>
                  <a:schemeClr val="tx1"/>
                </a:solidFill>
              </a:rPr>
              <a:t>Two</a:t>
            </a:r>
            <a:r>
              <a:rPr dirty="0">
                <a:solidFill>
                  <a:schemeClr val="tx1"/>
                </a:solidFill>
              </a:rPr>
              <a:t> different core dimensions (</a:t>
            </a:r>
            <a:r>
              <a:rPr lang="en-US" dirty="0">
                <a:solidFill>
                  <a:schemeClr val="tx1"/>
                </a:solidFill>
              </a:rPr>
              <a:t>47 / 56</a:t>
            </a:r>
            <a:r>
              <a:rPr dirty="0">
                <a:solidFill>
                  <a:schemeClr val="tx1"/>
                </a:solidFill>
              </a:rPr>
              <a:t> mm)</a:t>
            </a:r>
          </a:p>
          <a:p>
            <a:pPr marL="228600" indent="-228600">
              <a:lnSpc>
                <a:spcPts val="1300"/>
              </a:lnSpc>
              <a:spcBef>
                <a:spcPts val="300"/>
              </a:spcBef>
              <a:buSzPct val="100000"/>
              <a:buChar char="•"/>
              <a:defRPr sz="1100">
                <a:solidFill>
                  <a:srgbClr val="2F528F"/>
                </a:solidFill>
              </a:defRPr>
            </a:pPr>
            <a:r>
              <a:rPr dirty="0">
                <a:solidFill>
                  <a:schemeClr val="tx1"/>
                </a:solidFill>
              </a:rPr>
              <a:t>Rated current range: </a:t>
            </a:r>
            <a:r>
              <a:rPr lang="en-US" dirty="0">
                <a:solidFill>
                  <a:schemeClr val="tx1"/>
                </a:solidFill>
              </a:rPr>
              <a:t>20</a:t>
            </a:r>
            <a:r>
              <a:rPr dirty="0">
                <a:solidFill>
                  <a:schemeClr val="tx1"/>
                </a:solidFill>
              </a:rPr>
              <a:t> A to </a:t>
            </a:r>
            <a:r>
              <a:rPr lang="en-US" dirty="0">
                <a:solidFill>
                  <a:schemeClr val="tx1"/>
                </a:solidFill>
              </a:rPr>
              <a:t>80</a:t>
            </a:r>
            <a:r>
              <a:rPr dirty="0">
                <a:solidFill>
                  <a:schemeClr val="tx1"/>
                </a:solidFill>
              </a:rPr>
              <a:t> A</a:t>
            </a:r>
          </a:p>
          <a:p>
            <a:pPr marL="228600" indent="-228600">
              <a:lnSpc>
                <a:spcPts val="1300"/>
              </a:lnSpc>
              <a:spcBef>
                <a:spcPts val="300"/>
              </a:spcBef>
              <a:buSzPct val="100000"/>
              <a:buChar char="•"/>
              <a:defRPr sz="1100">
                <a:solidFill>
                  <a:srgbClr val="2F528F"/>
                </a:solidFill>
              </a:defRPr>
            </a:pPr>
            <a:r>
              <a:rPr dirty="0">
                <a:solidFill>
                  <a:schemeClr val="tx1"/>
                </a:solidFill>
              </a:rPr>
              <a:t>Inductance range: 0.3</a:t>
            </a:r>
            <a:r>
              <a:rPr lang="en-US" dirty="0">
                <a:solidFill>
                  <a:schemeClr val="tx1"/>
                </a:solidFill>
              </a:rPr>
              <a:t>4</a:t>
            </a:r>
            <a:r>
              <a:rPr dirty="0">
                <a:solidFill>
                  <a:schemeClr val="tx1"/>
                </a:solidFill>
              </a:rPr>
              <a:t> to </a:t>
            </a:r>
            <a:r>
              <a:rPr lang="en-US" dirty="0">
                <a:solidFill>
                  <a:schemeClr val="tx1"/>
                </a:solidFill>
              </a:rPr>
              <a:t>3.21</a:t>
            </a:r>
            <a:r>
              <a:rPr dirty="0">
                <a:solidFill>
                  <a:schemeClr val="tx1"/>
                </a:solidFill>
              </a:rPr>
              <a:t> </a:t>
            </a:r>
            <a:r>
              <a:rPr lang="en-US" dirty="0">
                <a:solidFill>
                  <a:schemeClr val="tx1"/>
                </a:solidFill>
              </a:rPr>
              <a:t>mH</a:t>
            </a:r>
            <a:r>
              <a:rPr lang="ja-JP" altLang="en-US" dirty="0">
                <a:solidFill>
                  <a:schemeClr val="tx1"/>
                </a:solidFill>
              </a:rPr>
              <a:t>　　　</a:t>
            </a:r>
            <a:endParaRPr dirty="0">
              <a:solidFill>
                <a:schemeClr val="tx1"/>
              </a:solidFill>
            </a:endParaRPr>
          </a:p>
          <a:p>
            <a:pPr marL="228600" indent="-228600">
              <a:lnSpc>
                <a:spcPts val="1300"/>
              </a:lnSpc>
              <a:spcBef>
                <a:spcPts val="300"/>
              </a:spcBef>
              <a:buSzPct val="100000"/>
              <a:buChar char="•"/>
              <a:defRPr sz="1100">
                <a:solidFill>
                  <a:srgbClr val="2F528F"/>
                </a:solidFill>
              </a:defRPr>
            </a:pPr>
            <a:r>
              <a:rPr dirty="0">
                <a:solidFill>
                  <a:schemeClr val="tx1"/>
                </a:solidFill>
              </a:rPr>
              <a:t>DCR: 0.</a:t>
            </a:r>
            <a:r>
              <a:rPr lang="en-US" dirty="0">
                <a:solidFill>
                  <a:schemeClr val="tx1"/>
                </a:solidFill>
              </a:rPr>
              <a:t>55</a:t>
            </a:r>
            <a:r>
              <a:rPr dirty="0">
                <a:solidFill>
                  <a:schemeClr val="tx1"/>
                </a:solidFill>
              </a:rPr>
              <a:t> to </a:t>
            </a:r>
            <a:r>
              <a:rPr lang="en-US" dirty="0">
                <a:solidFill>
                  <a:schemeClr val="tx1"/>
                </a:solidFill>
              </a:rPr>
              <a:t>3.52</a:t>
            </a:r>
            <a:r>
              <a:rPr dirty="0">
                <a:solidFill>
                  <a:schemeClr val="tx1"/>
                </a:solidFill>
              </a:rPr>
              <a:t> mΩ</a:t>
            </a:r>
          </a:p>
          <a:p>
            <a:pPr marL="228600" indent="-228600">
              <a:lnSpc>
                <a:spcPts val="1300"/>
              </a:lnSpc>
              <a:spcBef>
                <a:spcPts val="300"/>
              </a:spcBef>
              <a:buSzPct val="100000"/>
              <a:buChar char="•"/>
              <a:defRPr sz="1100">
                <a:solidFill>
                  <a:srgbClr val="2F528F"/>
                </a:solidFill>
              </a:defRPr>
            </a:pPr>
            <a:r>
              <a:rPr dirty="0">
                <a:solidFill>
                  <a:schemeClr val="tx1"/>
                </a:solidFill>
              </a:rPr>
              <a:t>Operating temperature: -40°C to +1</a:t>
            </a:r>
            <a:r>
              <a:rPr lang="en-US" dirty="0">
                <a:solidFill>
                  <a:schemeClr val="tx1"/>
                </a:solidFill>
              </a:rPr>
              <a:t>3</a:t>
            </a:r>
            <a:r>
              <a:rPr dirty="0">
                <a:solidFill>
                  <a:schemeClr val="tx1"/>
                </a:solidFill>
              </a:rPr>
              <a:t>0°C</a:t>
            </a:r>
          </a:p>
        </p:txBody>
      </p:sp>
      <p:sp>
        <p:nvSpPr>
          <p:cNvPr id="74" name="Rectangle 54"/>
          <p:cNvSpPr txBox="1"/>
          <p:nvPr/>
        </p:nvSpPr>
        <p:spPr>
          <a:xfrm>
            <a:off x="4161729" y="2535806"/>
            <a:ext cx="41805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400" b="1">
                <a:solidFill>
                  <a:srgbClr val="2F528F"/>
                </a:solidFill>
              </a:defRPr>
            </a:lvl1pPr>
          </a:lstStyle>
          <a:p>
            <a:r>
              <a:rPr dirty="0"/>
              <a:t>Selection Guide</a:t>
            </a:r>
          </a:p>
        </p:txBody>
      </p:sp>
      <p:sp>
        <p:nvSpPr>
          <p:cNvPr id="80" name="Rectangle 160"/>
          <p:cNvSpPr txBox="1"/>
          <p:nvPr/>
        </p:nvSpPr>
        <p:spPr>
          <a:xfrm>
            <a:off x="4136417" y="1011770"/>
            <a:ext cx="3545796" cy="2888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400" b="1">
                <a:solidFill>
                  <a:srgbClr val="2F528F"/>
                </a:solidFill>
              </a:defRPr>
            </a:lvl1pPr>
          </a:lstStyle>
          <a:p>
            <a:r>
              <a:rPr dirty="0"/>
              <a:t>Electrical Characteristics</a:t>
            </a:r>
          </a:p>
        </p:txBody>
      </p:sp>
      <p:sp>
        <p:nvSpPr>
          <p:cNvPr id="87" name="Rectangle 69"/>
          <p:cNvSpPr txBox="1"/>
          <p:nvPr/>
        </p:nvSpPr>
        <p:spPr>
          <a:xfrm>
            <a:off x="341800" y="3622735"/>
            <a:ext cx="3498227" cy="11233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60960" tIns="60960" rIns="60960" bIns="60960">
            <a:spAutoFit/>
          </a:bodyPr>
          <a:lstStyle/>
          <a:p>
            <a:pPr marL="171450" indent="-171450">
              <a:spcBef>
                <a:spcPts val="300"/>
              </a:spcBef>
              <a:buClr>
                <a:schemeClr val="tx2">
                  <a:lumMod val="75000"/>
                </a:schemeClr>
              </a:buClr>
              <a:buFont typeface="Arial" panose="020B0604020202020204" pitchFamily="34" charset="0"/>
              <a:buChar char="•"/>
              <a:defRPr sz="1100">
                <a:solidFill>
                  <a:srgbClr val="2F528F"/>
                </a:solidFill>
              </a:defRPr>
            </a:pPr>
            <a:r>
              <a:rPr lang="en-US" dirty="0">
                <a:solidFill>
                  <a:schemeClr val="tx1"/>
                </a:solidFill>
              </a:rPr>
              <a:t>Nanocrystalline metal core</a:t>
            </a:r>
            <a:endParaRPr lang="en-US" altLang="ja-JP" dirty="0">
              <a:solidFill>
                <a:schemeClr val="tx1"/>
              </a:solidFill>
            </a:endParaRPr>
          </a:p>
          <a:p>
            <a:pPr marL="171450" indent="-171450">
              <a:spcBef>
                <a:spcPts val="300"/>
              </a:spcBef>
              <a:buClr>
                <a:schemeClr val="tx2">
                  <a:lumMod val="75000"/>
                </a:schemeClr>
              </a:buClr>
              <a:buFont typeface="Arial" panose="020B0604020202020204" pitchFamily="34" charset="0"/>
              <a:buChar char="•"/>
              <a:defRPr sz="1100">
                <a:solidFill>
                  <a:srgbClr val="2F528F"/>
                </a:solidFill>
              </a:defRPr>
            </a:pPr>
            <a:r>
              <a:rPr lang="en-US" altLang="ja-JP" dirty="0">
                <a:solidFill>
                  <a:schemeClr val="tx1"/>
                </a:solidFill>
              </a:rPr>
              <a:t>Rated voltage up to 500 V AC/DC</a:t>
            </a:r>
          </a:p>
          <a:p>
            <a:pPr marL="171450" indent="-171450">
              <a:spcBef>
                <a:spcPts val="300"/>
              </a:spcBef>
              <a:buClr>
                <a:schemeClr val="tx2">
                  <a:lumMod val="75000"/>
                </a:schemeClr>
              </a:buClr>
              <a:buFont typeface="Arial" panose="020B0604020202020204" pitchFamily="34" charset="0"/>
              <a:buChar char="•"/>
              <a:defRPr sz="1100">
                <a:solidFill>
                  <a:srgbClr val="2F528F"/>
                </a:solidFill>
              </a:defRPr>
            </a:pPr>
            <a:r>
              <a:rPr lang="en-US" dirty="0">
                <a:solidFill>
                  <a:schemeClr val="tx1"/>
                </a:solidFill>
              </a:rPr>
              <a:t>High impedance</a:t>
            </a:r>
          </a:p>
          <a:p>
            <a:pPr marL="171450" indent="-171450">
              <a:spcBef>
                <a:spcPts val="300"/>
              </a:spcBef>
              <a:buClr>
                <a:schemeClr val="tx2">
                  <a:lumMod val="75000"/>
                </a:schemeClr>
              </a:buClr>
              <a:buFont typeface="Arial" panose="020B0604020202020204" pitchFamily="34" charset="0"/>
              <a:buChar char="•"/>
              <a:defRPr sz="1100">
                <a:solidFill>
                  <a:srgbClr val="2F528F"/>
                </a:solidFill>
              </a:defRPr>
            </a:pPr>
            <a:r>
              <a:rPr lang="en-US" dirty="0">
                <a:solidFill>
                  <a:schemeClr val="tx1"/>
                </a:solidFill>
              </a:rPr>
              <a:t>Operating temperature range from -40</a:t>
            </a:r>
            <a:r>
              <a:rPr lang="ja-JP" altLang="en-US" dirty="0">
                <a:solidFill>
                  <a:schemeClr val="tx1"/>
                </a:solidFill>
              </a:rPr>
              <a:t>℃ </a:t>
            </a:r>
            <a:r>
              <a:rPr lang="en-US" altLang="ja-JP" dirty="0">
                <a:solidFill>
                  <a:schemeClr val="tx1"/>
                </a:solidFill>
              </a:rPr>
              <a:t>to +130</a:t>
            </a:r>
            <a:r>
              <a:rPr lang="ja-JP" altLang="en-US" dirty="0">
                <a:solidFill>
                  <a:schemeClr val="tx1"/>
                </a:solidFill>
              </a:rPr>
              <a:t>℃</a:t>
            </a:r>
            <a:endParaRPr lang="en-US" dirty="0">
              <a:solidFill>
                <a:schemeClr val="tx1"/>
              </a:solidFill>
            </a:endParaRPr>
          </a:p>
          <a:p>
            <a:pPr marL="171450" indent="-171450">
              <a:spcBef>
                <a:spcPts val="300"/>
              </a:spcBef>
              <a:buClr>
                <a:schemeClr val="tx2">
                  <a:lumMod val="75000"/>
                </a:schemeClr>
              </a:buClr>
              <a:buFont typeface="Arial" panose="020B0604020202020204" pitchFamily="34" charset="0"/>
              <a:buChar char="•"/>
              <a:defRPr sz="1100">
                <a:solidFill>
                  <a:srgbClr val="2F528F"/>
                </a:solidFill>
              </a:defRPr>
            </a:pPr>
            <a:r>
              <a:rPr lang="en-US" dirty="0">
                <a:solidFill>
                  <a:schemeClr val="tx1"/>
                </a:solidFill>
              </a:rPr>
              <a:t>UL 94 V–0 flame retardant rated base and cap</a:t>
            </a:r>
          </a:p>
        </p:txBody>
      </p:sp>
      <p:cxnSp>
        <p:nvCxnSpPr>
          <p:cNvPr id="3" name="Straight Connector 2">
            <a:extLst>
              <a:ext uri="{FF2B5EF4-FFF2-40B4-BE49-F238E27FC236}">
                <a16:creationId xmlns:a16="http://schemas.microsoft.com/office/drawing/2014/main" id="{81177A62-4B8A-4E14-A0ED-6DC6A7ADA2E6}"/>
              </a:ext>
            </a:extLst>
          </p:cNvPr>
          <p:cNvCxnSpPr/>
          <p:nvPr/>
        </p:nvCxnSpPr>
        <p:spPr>
          <a:xfrm>
            <a:off x="1535836" y="1168919"/>
            <a:ext cx="1615736" cy="0"/>
          </a:xfrm>
          <a:prstGeom prst="line">
            <a:avLst/>
          </a:prstGeom>
          <a:no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cxnSp>
      <p:cxnSp>
        <p:nvCxnSpPr>
          <p:cNvPr id="31" name="Straight Connector 30">
            <a:extLst>
              <a:ext uri="{FF2B5EF4-FFF2-40B4-BE49-F238E27FC236}">
                <a16:creationId xmlns:a16="http://schemas.microsoft.com/office/drawing/2014/main" id="{4622B2AC-E3ED-48E1-9738-61874400A7AD}"/>
              </a:ext>
            </a:extLst>
          </p:cNvPr>
          <p:cNvCxnSpPr>
            <a:cxnSpLocks/>
          </p:cNvCxnSpPr>
          <p:nvPr/>
        </p:nvCxnSpPr>
        <p:spPr>
          <a:xfrm flipV="1">
            <a:off x="1204523" y="3509717"/>
            <a:ext cx="1947049" cy="7423"/>
          </a:xfrm>
          <a:prstGeom prst="line">
            <a:avLst/>
          </a:prstGeom>
          <a:no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cxnSp>
      <p:cxnSp>
        <p:nvCxnSpPr>
          <p:cNvPr id="32" name="Straight Connector 31">
            <a:extLst>
              <a:ext uri="{FF2B5EF4-FFF2-40B4-BE49-F238E27FC236}">
                <a16:creationId xmlns:a16="http://schemas.microsoft.com/office/drawing/2014/main" id="{C76940A7-0D88-48E6-9B32-7B2CB5A15E1D}"/>
              </a:ext>
            </a:extLst>
          </p:cNvPr>
          <p:cNvCxnSpPr/>
          <p:nvPr/>
        </p:nvCxnSpPr>
        <p:spPr>
          <a:xfrm>
            <a:off x="1535836" y="5321190"/>
            <a:ext cx="1615736" cy="0"/>
          </a:xfrm>
          <a:prstGeom prst="line">
            <a:avLst/>
          </a:prstGeom>
          <a:no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cxnSp>
      <p:cxnSp>
        <p:nvCxnSpPr>
          <p:cNvPr id="33" name="Straight Connector 32">
            <a:extLst>
              <a:ext uri="{FF2B5EF4-FFF2-40B4-BE49-F238E27FC236}">
                <a16:creationId xmlns:a16="http://schemas.microsoft.com/office/drawing/2014/main" id="{12B047E2-41D7-4170-8CF3-3A0371A8B0AA}"/>
              </a:ext>
            </a:extLst>
          </p:cNvPr>
          <p:cNvCxnSpPr>
            <a:cxnSpLocks/>
          </p:cNvCxnSpPr>
          <p:nvPr/>
        </p:nvCxnSpPr>
        <p:spPr>
          <a:xfrm>
            <a:off x="6402565" y="1156182"/>
            <a:ext cx="1615736" cy="0"/>
          </a:xfrm>
          <a:prstGeom prst="line">
            <a:avLst/>
          </a:prstGeom>
          <a:no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cxnSp>
      <p:cxnSp>
        <p:nvCxnSpPr>
          <p:cNvPr id="34" name="Straight Connector 33">
            <a:extLst>
              <a:ext uri="{FF2B5EF4-FFF2-40B4-BE49-F238E27FC236}">
                <a16:creationId xmlns:a16="http://schemas.microsoft.com/office/drawing/2014/main" id="{F7C2A059-CD0A-45AA-9093-DC5075A786D1}"/>
              </a:ext>
            </a:extLst>
          </p:cNvPr>
          <p:cNvCxnSpPr>
            <a:cxnSpLocks/>
          </p:cNvCxnSpPr>
          <p:nvPr/>
        </p:nvCxnSpPr>
        <p:spPr>
          <a:xfrm>
            <a:off x="5673720" y="2689694"/>
            <a:ext cx="1615736" cy="0"/>
          </a:xfrm>
          <a:prstGeom prst="line">
            <a:avLst/>
          </a:prstGeom>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04A3D6F2-0854-41F1-B65B-4A103B97FA7C}"/>
              </a:ext>
            </a:extLst>
          </p:cNvPr>
          <p:cNvGrpSpPr/>
          <p:nvPr/>
        </p:nvGrpSpPr>
        <p:grpSpPr>
          <a:xfrm>
            <a:off x="4039339" y="5328852"/>
            <a:ext cx="8005906" cy="1427827"/>
            <a:chOff x="4039339" y="5160170"/>
            <a:chExt cx="7895793" cy="1427827"/>
          </a:xfrm>
        </p:grpSpPr>
        <p:graphicFrame>
          <p:nvGraphicFramePr>
            <p:cNvPr id="77" name="Table 6"/>
            <p:cNvGraphicFramePr/>
            <p:nvPr>
              <p:extLst>
                <p:ext uri="{D42A27DB-BD31-4B8C-83A1-F6EECF244321}">
                  <p14:modId xmlns:p14="http://schemas.microsoft.com/office/powerpoint/2010/main" val="2784301855"/>
                </p:ext>
              </p:extLst>
            </p:nvPr>
          </p:nvGraphicFramePr>
          <p:xfrm>
            <a:off x="4039339" y="5490717"/>
            <a:ext cx="7895793" cy="1097280"/>
          </p:xfrm>
          <a:graphic>
            <a:graphicData uri="http://schemas.openxmlformats.org/drawingml/2006/table">
              <a:tbl>
                <a:tblPr firstRow="1" bandRow="1">
                  <a:tableStyleId>{4C3C2611-4C71-4FC5-86AE-919BDF0F9419}</a:tableStyleId>
                </a:tblPr>
                <a:tblGrid>
                  <a:gridCol w="1243861">
                    <a:extLst>
                      <a:ext uri="{9D8B030D-6E8A-4147-A177-3AD203B41FA5}">
                        <a16:colId xmlns:a16="http://schemas.microsoft.com/office/drawing/2014/main" val="20000"/>
                      </a:ext>
                    </a:extLst>
                  </a:gridCol>
                  <a:gridCol w="745067">
                    <a:extLst>
                      <a:ext uri="{9D8B030D-6E8A-4147-A177-3AD203B41FA5}">
                        <a16:colId xmlns:a16="http://schemas.microsoft.com/office/drawing/2014/main" val="20001"/>
                      </a:ext>
                    </a:extLst>
                  </a:gridCol>
                  <a:gridCol w="846666">
                    <a:extLst>
                      <a:ext uri="{9D8B030D-6E8A-4147-A177-3AD203B41FA5}">
                        <a16:colId xmlns:a16="http://schemas.microsoft.com/office/drawing/2014/main" val="2562857155"/>
                      </a:ext>
                    </a:extLst>
                  </a:gridCol>
                  <a:gridCol w="795374">
                    <a:extLst>
                      <a:ext uri="{9D8B030D-6E8A-4147-A177-3AD203B41FA5}">
                        <a16:colId xmlns:a16="http://schemas.microsoft.com/office/drawing/2014/main" val="20003"/>
                      </a:ext>
                    </a:extLst>
                  </a:gridCol>
                  <a:gridCol w="870011">
                    <a:extLst>
                      <a:ext uri="{9D8B030D-6E8A-4147-A177-3AD203B41FA5}">
                        <a16:colId xmlns:a16="http://schemas.microsoft.com/office/drawing/2014/main" val="791446134"/>
                      </a:ext>
                    </a:extLst>
                  </a:gridCol>
                  <a:gridCol w="736847">
                    <a:extLst>
                      <a:ext uri="{9D8B030D-6E8A-4147-A177-3AD203B41FA5}">
                        <a16:colId xmlns:a16="http://schemas.microsoft.com/office/drawing/2014/main" val="20004"/>
                      </a:ext>
                    </a:extLst>
                  </a:gridCol>
                  <a:gridCol w="612559">
                    <a:extLst>
                      <a:ext uri="{9D8B030D-6E8A-4147-A177-3AD203B41FA5}">
                        <a16:colId xmlns:a16="http://schemas.microsoft.com/office/drawing/2014/main" val="20005"/>
                      </a:ext>
                    </a:extLst>
                  </a:gridCol>
                  <a:gridCol w="870012">
                    <a:extLst>
                      <a:ext uri="{9D8B030D-6E8A-4147-A177-3AD203B41FA5}">
                        <a16:colId xmlns:a16="http://schemas.microsoft.com/office/drawing/2014/main" val="20006"/>
                      </a:ext>
                    </a:extLst>
                  </a:gridCol>
                  <a:gridCol w="1285509">
                    <a:extLst>
                      <a:ext uri="{9D8B030D-6E8A-4147-A177-3AD203B41FA5}">
                        <a16:colId xmlns:a16="http://schemas.microsoft.com/office/drawing/2014/main" val="20007"/>
                      </a:ext>
                    </a:extLst>
                  </a:gridCol>
                </a:tblGrid>
                <a:tr h="217804">
                  <a:tc>
                    <a:txBody>
                      <a:bodyPr/>
                      <a:lstStyle/>
                      <a:p>
                        <a:pPr algn="ctr">
                          <a:defRPr sz="1800" b="0">
                            <a:solidFill>
                              <a:srgbClr val="000000"/>
                            </a:solidFill>
                          </a:defRPr>
                        </a:pPr>
                        <a:r>
                          <a:rPr sz="1000" b="1" dirty="0">
                            <a:solidFill>
                              <a:srgbClr val="1A1918"/>
                            </a:solidFill>
                          </a:rPr>
                          <a:t>SC</a:t>
                        </a:r>
                        <a:r>
                          <a:rPr lang="en-US" sz="1000" b="1" dirty="0">
                            <a:solidFill>
                              <a:srgbClr val="1A1918"/>
                            </a:solidFill>
                          </a:rPr>
                          <a:t>F</a:t>
                        </a:r>
                        <a:endParaRPr sz="1000" b="1" dirty="0">
                          <a:solidFill>
                            <a:srgbClr val="1A1918"/>
                          </a:solidFill>
                        </a:endParaRPr>
                      </a:p>
                    </a:txBody>
                    <a:tcPr marL="45720" marR="45720" horzOverflow="overflow"/>
                  </a:tc>
                  <a:tc>
                    <a:txBody>
                      <a:bodyPr/>
                      <a:lstStyle/>
                      <a:p>
                        <a:pPr algn="ctr">
                          <a:defRPr sz="1800" b="0">
                            <a:solidFill>
                              <a:srgbClr val="000000"/>
                            </a:solidFill>
                          </a:defRPr>
                        </a:pPr>
                        <a:r>
                          <a:rPr lang="en-US" sz="1000" b="1" dirty="0">
                            <a:solidFill>
                              <a:srgbClr val="1A1918"/>
                            </a:solidFill>
                          </a:rPr>
                          <a:t>47</a:t>
                        </a:r>
                        <a:endParaRPr sz="1000" b="1" dirty="0">
                          <a:solidFill>
                            <a:srgbClr val="1A1918"/>
                          </a:solidFill>
                        </a:endParaRPr>
                      </a:p>
                    </a:txBody>
                    <a:tcPr marL="45720" marR="45720" horzOverflow="overflow"/>
                  </a:tc>
                  <a:tc>
                    <a:txBody>
                      <a:bodyPr/>
                      <a:lstStyle/>
                      <a:p>
                        <a:pPr algn="ctr">
                          <a:defRPr sz="1800" b="0">
                            <a:solidFill>
                              <a:srgbClr val="000000"/>
                            </a:solidFill>
                          </a:defRPr>
                        </a:pPr>
                        <a:r>
                          <a:rPr lang="fr-CH" sz="1000" b="1" dirty="0">
                            <a:solidFill>
                              <a:srgbClr val="1A1918"/>
                            </a:solidFill>
                          </a:rPr>
                          <a:t>X-</a:t>
                        </a:r>
                        <a:endParaRPr sz="1000" b="1" dirty="0">
                          <a:solidFill>
                            <a:srgbClr val="1A1918"/>
                          </a:solidFill>
                        </a:endParaRPr>
                      </a:p>
                    </a:txBody>
                    <a:tcPr marL="45720" marR="45720" horzOverflow="overflow"/>
                  </a:tc>
                  <a:tc>
                    <a:txBody>
                      <a:bodyPr/>
                      <a:lstStyle/>
                      <a:p>
                        <a:pPr algn="ctr">
                          <a:defRPr sz="1800" b="0">
                            <a:solidFill>
                              <a:srgbClr val="000000"/>
                            </a:solidFill>
                          </a:defRPr>
                        </a:pPr>
                        <a:r>
                          <a:rPr lang="en-US" sz="1000" b="1" dirty="0">
                            <a:solidFill>
                              <a:srgbClr val="1A1918"/>
                            </a:solidFill>
                          </a:rPr>
                          <a:t>200-</a:t>
                        </a:r>
                        <a:endParaRPr sz="1000" b="1" dirty="0">
                          <a:solidFill>
                            <a:srgbClr val="1A1918"/>
                          </a:solidFill>
                        </a:endParaRPr>
                      </a:p>
                    </a:txBody>
                    <a:tcPr marL="45720" marR="45720" horzOverflow="overflow"/>
                  </a:tc>
                  <a:tc>
                    <a:txBody>
                      <a:bodyPr/>
                      <a:lstStyle/>
                      <a:p>
                        <a:pPr algn="ctr">
                          <a:defRPr sz="1800" b="0">
                            <a:solidFill>
                              <a:srgbClr val="000000"/>
                            </a:solidFill>
                          </a:defRPr>
                        </a:pPr>
                        <a:r>
                          <a:rPr lang="en-US" sz="1000" b="1" dirty="0">
                            <a:solidFill>
                              <a:srgbClr val="1A1918"/>
                            </a:solidFill>
                          </a:rPr>
                          <a:t>S</a:t>
                        </a:r>
                        <a:endParaRPr sz="1000" b="1" dirty="0">
                          <a:solidFill>
                            <a:srgbClr val="1A1918"/>
                          </a:solidFill>
                        </a:endParaRPr>
                      </a:p>
                    </a:txBody>
                    <a:tcPr marL="45720" marR="45720" horzOverflow="overflow"/>
                  </a:tc>
                  <a:tc>
                    <a:txBody>
                      <a:bodyPr/>
                      <a:lstStyle/>
                      <a:p>
                        <a:pPr algn="ctr">
                          <a:defRPr sz="1800" b="0">
                            <a:solidFill>
                              <a:srgbClr val="000000"/>
                            </a:solidFill>
                          </a:defRPr>
                        </a:pPr>
                        <a:r>
                          <a:rPr lang="en-US" sz="1000" b="1" dirty="0">
                            <a:solidFill>
                              <a:srgbClr val="1A1918"/>
                            </a:solidFill>
                          </a:rPr>
                          <a:t>1R8</a:t>
                        </a:r>
                        <a:endParaRPr sz="1000" b="1" dirty="0">
                          <a:solidFill>
                            <a:srgbClr val="1A1918"/>
                          </a:solidFill>
                        </a:endParaRPr>
                      </a:p>
                    </a:txBody>
                    <a:tcPr marL="45720" marR="45720" horzOverflow="overflow"/>
                  </a:tc>
                  <a:tc>
                    <a:txBody>
                      <a:bodyPr/>
                      <a:lstStyle/>
                      <a:p>
                        <a:pPr algn="ctr">
                          <a:defRPr sz="1800" b="0">
                            <a:solidFill>
                              <a:srgbClr val="000000"/>
                            </a:solidFill>
                          </a:defRPr>
                        </a:pPr>
                        <a:r>
                          <a:rPr lang="en-US" sz="1000" b="1" dirty="0">
                            <a:solidFill>
                              <a:srgbClr val="1A1918"/>
                            </a:solidFill>
                          </a:rPr>
                          <a:t>B</a:t>
                        </a:r>
                        <a:endParaRPr sz="1000" b="1" dirty="0">
                          <a:solidFill>
                            <a:srgbClr val="1A1918"/>
                          </a:solidFill>
                        </a:endParaRPr>
                      </a:p>
                    </a:txBody>
                    <a:tcPr marL="45720" marR="45720" horzOverflow="overflow"/>
                  </a:tc>
                  <a:tc>
                    <a:txBody>
                      <a:bodyPr/>
                      <a:lstStyle/>
                      <a:p>
                        <a:pPr algn="ctr">
                          <a:defRPr sz="1800" b="0">
                            <a:solidFill>
                              <a:srgbClr val="000000"/>
                            </a:solidFill>
                          </a:defRPr>
                        </a:pPr>
                        <a:r>
                          <a:rPr sz="1000" b="1" dirty="0">
                            <a:solidFill>
                              <a:srgbClr val="1A1918"/>
                            </a:solidFill>
                          </a:rPr>
                          <a:t>0</a:t>
                        </a:r>
                        <a:r>
                          <a:rPr lang="en-US" sz="1000" b="1" dirty="0">
                            <a:solidFill>
                              <a:srgbClr val="1A1918"/>
                            </a:solidFill>
                          </a:rPr>
                          <a:t>11</a:t>
                        </a:r>
                        <a:endParaRPr sz="1000" b="1" dirty="0">
                          <a:solidFill>
                            <a:srgbClr val="1A1918"/>
                          </a:solidFill>
                        </a:endParaRPr>
                      </a:p>
                    </a:txBody>
                    <a:tcPr marL="45720" marR="45720" horzOverflow="overflow"/>
                  </a:tc>
                  <a:tc>
                    <a:txBody>
                      <a:bodyPr/>
                      <a:lstStyle/>
                      <a:p>
                        <a:pPr algn="ctr">
                          <a:defRPr sz="1800" b="0">
                            <a:solidFill>
                              <a:srgbClr val="000000"/>
                            </a:solidFill>
                          </a:defRPr>
                        </a:pPr>
                        <a:r>
                          <a:rPr sz="1000" b="1" dirty="0">
                            <a:solidFill>
                              <a:srgbClr val="1A1918"/>
                            </a:solidFill>
                          </a:rPr>
                          <a:t>JV</a:t>
                        </a:r>
                      </a:p>
                    </a:txBody>
                    <a:tcPr marL="45720" marR="45720" horzOverflow="overflow"/>
                  </a:tc>
                  <a:extLst>
                    <a:ext uri="{0D108BD9-81ED-4DB2-BD59-A6C34878D82A}">
                      <a16:rowId xmlns:a16="http://schemas.microsoft.com/office/drawing/2014/main" val="10000"/>
                    </a:ext>
                  </a:extLst>
                </a:tr>
                <a:tr h="0">
                  <a:tc>
                    <a:txBody>
                      <a:bodyPr/>
                      <a:lstStyle/>
                      <a:p>
                        <a:pPr algn="ctr">
                          <a:defRPr sz="1800">
                            <a:solidFill>
                              <a:srgbClr val="000000"/>
                            </a:solidFill>
                          </a:defRPr>
                        </a:pPr>
                        <a:r>
                          <a:rPr sz="1000" dirty="0">
                            <a:solidFill>
                              <a:srgbClr val="FEFEFD"/>
                            </a:solidFill>
                          </a:rPr>
                          <a:t>Series</a:t>
                        </a:r>
                      </a:p>
                    </a:txBody>
                    <a:tcPr marL="45720" marR="45720" anchor="ctr" horzOverflow="overflow">
                      <a:solidFill>
                        <a:schemeClr val="accent3"/>
                      </a:solidFill>
                    </a:tcPr>
                  </a:tc>
                  <a:tc>
                    <a:txBody>
                      <a:bodyPr/>
                      <a:lstStyle/>
                      <a:p>
                        <a:pPr algn="ctr">
                          <a:defRPr sz="1800">
                            <a:solidFill>
                              <a:srgbClr val="000000"/>
                            </a:solidFill>
                          </a:defRPr>
                        </a:pPr>
                        <a:r>
                          <a:rPr sz="1000" dirty="0">
                            <a:solidFill>
                              <a:srgbClr val="FEFEFD"/>
                            </a:solidFill>
                          </a:rPr>
                          <a:t>Outer Core Diameter</a:t>
                        </a:r>
                      </a:p>
                    </a:txBody>
                    <a:tcPr marL="45720" marR="45720" anchor="ctr" horzOverflow="overflow">
                      <a:solidFill>
                        <a:schemeClr val="accent3"/>
                      </a:solidFill>
                    </a:tcPr>
                  </a:tc>
                  <a:tc>
                    <a:txBody>
                      <a:bodyPr/>
                      <a:lstStyle/>
                      <a:p>
                        <a:pPr algn="ctr">
                          <a:defRPr sz="1800">
                            <a:solidFill>
                              <a:srgbClr val="000000"/>
                            </a:solidFill>
                          </a:defRPr>
                        </a:pPr>
                        <a:r>
                          <a:rPr lang="fr-CH" sz="1000" dirty="0">
                            <a:solidFill>
                              <a:srgbClr val="FEFEFD"/>
                            </a:solidFill>
                          </a:rPr>
                          <a:t>Approval</a:t>
                        </a:r>
                        <a:endParaRPr sz="1000" dirty="0">
                          <a:solidFill>
                            <a:srgbClr val="FEFEFD"/>
                          </a:solidFill>
                        </a:endParaRPr>
                      </a:p>
                    </a:txBody>
                    <a:tcPr marL="45720" marR="45720" anchor="ctr" horzOverflow="overflow">
                      <a:solidFill>
                        <a:schemeClr val="accent3"/>
                      </a:solidFill>
                    </a:tcPr>
                  </a:tc>
                  <a:tc>
                    <a:txBody>
                      <a:bodyPr/>
                      <a:lstStyle/>
                      <a:p>
                        <a:pPr algn="ctr">
                          <a:defRPr sz="1800">
                            <a:solidFill>
                              <a:srgbClr val="000000"/>
                            </a:solidFill>
                          </a:defRPr>
                        </a:pPr>
                        <a:r>
                          <a:rPr sz="1000" dirty="0">
                            <a:solidFill>
                              <a:srgbClr val="FEFEFD"/>
                            </a:solidFill>
                          </a:rPr>
                          <a:t>Rated Current</a:t>
                        </a:r>
                      </a:p>
                    </a:txBody>
                    <a:tcPr marL="45720" marR="45720" anchor="ctr" horzOverflow="overflow">
                      <a:solidFill>
                        <a:schemeClr val="accent3"/>
                      </a:solidFill>
                    </a:tcPr>
                  </a:tc>
                  <a:tc>
                    <a:txBody>
                      <a:bodyPr/>
                      <a:lstStyle/>
                      <a:p>
                        <a:pPr algn="ctr">
                          <a:defRPr sz="1800">
                            <a:solidFill>
                              <a:srgbClr val="000000"/>
                            </a:solidFill>
                          </a:defRPr>
                        </a:pPr>
                        <a:r>
                          <a:rPr lang="en-US" sz="1000" dirty="0">
                            <a:solidFill>
                              <a:srgbClr val="FEFEFD"/>
                            </a:solidFill>
                          </a:rPr>
                          <a:t>Phase</a:t>
                        </a:r>
                        <a:endParaRPr sz="1000" dirty="0">
                          <a:solidFill>
                            <a:srgbClr val="FEFEFD"/>
                          </a:solidFill>
                        </a:endParaRPr>
                      </a:p>
                    </a:txBody>
                    <a:tcPr marL="45720" marR="45720" anchor="ctr" horzOverflow="overflow">
                      <a:solidFill>
                        <a:schemeClr val="accent3"/>
                      </a:solidFill>
                    </a:tcPr>
                  </a:tc>
                  <a:tc>
                    <a:txBody>
                      <a:bodyPr/>
                      <a:lstStyle/>
                      <a:p>
                        <a:pPr algn="ctr">
                          <a:defRPr sz="1800">
                            <a:solidFill>
                              <a:srgbClr val="000000"/>
                            </a:solidFill>
                          </a:defRPr>
                        </a:pPr>
                        <a:r>
                          <a:rPr sz="1000" dirty="0">
                            <a:solidFill>
                              <a:srgbClr val="FEFEFD"/>
                            </a:solidFill>
                          </a:rPr>
                          <a:t>Wire </a:t>
                        </a:r>
                        <a:endParaRPr lang="en-US" sz="1000" dirty="0">
                          <a:solidFill>
                            <a:srgbClr val="FEFEFD"/>
                          </a:solidFill>
                        </a:endParaRPr>
                      </a:p>
                      <a:p>
                        <a:pPr algn="ctr">
                          <a:defRPr sz="1800">
                            <a:solidFill>
                              <a:srgbClr val="000000"/>
                            </a:solidFill>
                          </a:defRPr>
                        </a:pPr>
                        <a:r>
                          <a:rPr sz="1000" dirty="0">
                            <a:solidFill>
                              <a:srgbClr val="FEFEFD"/>
                            </a:solidFill>
                          </a:rPr>
                          <a:t>Diameter</a:t>
                        </a:r>
                      </a:p>
                    </a:txBody>
                    <a:tcPr marL="45720" marR="45720" anchor="ctr" horzOverflow="overflow">
                      <a:solidFill>
                        <a:schemeClr val="accent3"/>
                      </a:solidFill>
                    </a:tcPr>
                  </a:tc>
                  <a:tc>
                    <a:txBody>
                      <a:bodyPr/>
                      <a:lstStyle/>
                      <a:p>
                        <a:pPr algn="ctr">
                          <a:defRPr sz="1800">
                            <a:solidFill>
                              <a:srgbClr val="000000"/>
                            </a:solidFill>
                          </a:defRPr>
                        </a:pPr>
                        <a:r>
                          <a:rPr sz="1000" dirty="0">
                            <a:solidFill>
                              <a:srgbClr val="FEFEFD"/>
                            </a:solidFill>
                          </a:rPr>
                          <a:t>Windings</a:t>
                        </a:r>
                      </a:p>
                    </a:txBody>
                    <a:tcPr marL="45720" marR="45720" anchor="ctr" horzOverflow="overflow">
                      <a:solidFill>
                        <a:schemeClr val="accent3"/>
                      </a:solidFill>
                    </a:tcPr>
                  </a:tc>
                  <a:tc>
                    <a:txBody>
                      <a:bodyPr/>
                      <a:lstStyle/>
                      <a:p>
                        <a:pPr algn="ctr">
                          <a:defRPr sz="1800">
                            <a:solidFill>
                              <a:srgbClr val="000000"/>
                            </a:solidFill>
                          </a:defRPr>
                        </a:pPr>
                        <a:r>
                          <a:rPr sz="1000" dirty="0">
                            <a:solidFill>
                              <a:srgbClr val="FEFEFD"/>
                            </a:solidFill>
                          </a:rPr>
                          <a:t>Number of Turns</a:t>
                        </a:r>
                      </a:p>
                    </a:txBody>
                    <a:tcPr marL="45720" marR="45720" anchor="ctr" horzOverflow="overflow">
                      <a:solidFill>
                        <a:schemeClr val="accent3"/>
                      </a:solidFill>
                    </a:tcPr>
                  </a:tc>
                  <a:tc>
                    <a:txBody>
                      <a:bodyPr/>
                      <a:lstStyle/>
                      <a:p>
                        <a:pPr algn="ctr">
                          <a:defRPr sz="1800">
                            <a:solidFill>
                              <a:srgbClr val="000000"/>
                            </a:solidFill>
                          </a:defRPr>
                        </a:pPr>
                        <a:r>
                          <a:rPr sz="1000" dirty="0">
                            <a:solidFill>
                              <a:srgbClr val="FEFEFD"/>
                            </a:solidFill>
                          </a:rPr>
                          <a:t>Terminal Base Type</a:t>
                        </a:r>
                      </a:p>
                    </a:txBody>
                    <a:tcPr marL="45720" marR="45720" anchor="ctr" horzOverflow="overflow">
                      <a:solidFill>
                        <a:schemeClr val="accent3"/>
                      </a:solidFill>
                    </a:tcPr>
                  </a:tc>
                  <a:extLst>
                    <a:ext uri="{0D108BD9-81ED-4DB2-BD59-A6C34878D82A}">
                      <a16:rowId xmlns:a16="http://schemas.microsoft.com/office/drawing/2014/main" val="10001"/>
                    </a:ext>
                  </a:extLst>
                </a:tr>
                <a:tr h="449221">
                  <a:tc>
                    <a:txBody>
                      <a:bodyPr/>
                      <a:lstStyle/>
                      <a:p>
                        <a:pPr algn="ctr">
                          <a:defRPr sz="1800">
                            <a:solidFill>
                              <a:srgbClr val="000000"/>
                            </a:solidFill>
                          </a:defRPr>
                        </a:pPr>
                        <a:r>
                          <a:rPr sz="800" b="1" dirty="0">
                            <a:solidFill>
                              <a:schemeClr val="accent1">
                                <a:lumMod val="75000"/>
                              </a:schemeClr>
                            </a:solidFill>
                          </a:rPr>
                          <a:t>SC</a:t>
                        </a:r>
                        <a:r>
                          <a:rPr lang="en-US" sz="800" b="1" dirty="0">
                            <a:solidFill>
                              <a:schemeClr val="accent1">
                                <a:lumMod val="75000"/>
                              </a:schemeClr>
                            </a:solidFill>
                          </a:rPr>
                          <a:t>F</a:t>
                        </a:r>
                        <a:r>
                          <a:rPr sz="800" b="1" dirty="0">
                            <a:solidFill>
                              <a:schemeClr val="accent1">
                                <a:lumMod val="75000"/>
                              </a:schemeClr>
                            </a:solidFill>
                          </a:rPr>
                          <a:t> = </a:t>
                        </a:r>
                        <a:r>
                          <a:rPr lang="en-US" sz="800" b="1" dirty="0">
                            <a:solidFill>
                              <a:schemeClr val="accent1">
                                <a:lumMod val="75000"/>
                              </a:schemeClr>
                            </a:solidFill>
                          </a:rPr>
                          <a:t>Nanocrystal </a:t>
                        </a:r>
                        <a:r>
                          <a:rPr sz="800" b="1" dirty="0">
                            <a:solidFill>
                              <a:schemeClr val="accent1">
                                <a:lumMod val="75000"/>
                              </a:schemeClr>
                            </a:solidFill>
                          </a:rPr>
                          <a:t>core</a:t>
                        </a:r>
                        <a:endParaRPr sz="800" b="1" dirty="0">
                          <a:solidFill>
                            <a:schemeClr val="accent6"/>
                          </a:solidFill>
                        </a:endParaRPr>
                      </a:p>
                    </a:txBody>
                    <a:tcPr marL="45720" marR="45720" anchor="ctr" horzOverflow="overflow"/>
                  </a:tc>
                  <a:tc>
                    <a:txBody>
                      <a:bodyPr/>
                      <a:lstStyle/>
                      <a:p>
                        <a:pPr algn="ctr">
                          <a:defRPr sz="1800">
                            <a:solidFill>
                              <a:srgbClr val="000000"/>
                            </a:solidFill>
                          </a:defRPr>
                        </a:pPr>
                        <a:r>
                          <a:rPr lang="en-US" sz="800" dirty="0">
                            <a:solidFill>
                              <a:srgbClr val="1A1918"/>
                            </a:solidFill>
                          </a:rPr>
                          <a:t>47</a:t>
                        </a:r>
                        <a:r>
                          <a:rPr sz="800" dirty="0">
                            <a:solidFill>
                              <a:srgbClr val="1A1918"/>
                            </a:solidFill>
                          </a:rPr>
                          <a:t> = </a:t>
                        </a:r>
                        <a:r>
                          <a:rPr lang="en-US" sz="800" dirty="0">
                            <a:solidFill>
                              <a:srgbClr val="1A1918"/>
                            </a:solidFill>
                          </a:rPr>
                          <a:t>47</a:t>
                        </a:r>
                        <a:r>
                          <a:rPr sz="800" dirty="0">
                            <a:solidFill>
                              <a:srgbClr val="1A1918"/>
                            </a:solidFill>
                          </a:rPr>
                          <a:t> mm ø
</a:t>
                        </a:r>
                        <a:r>
                          <a:rPr lang="en-US" sz="800" dirty="0">
                            <a:solidFill>
                              <a:srgbClr val="1A1918"/>
                            </a:solidFill>
                          </a:rPr>
                          <a:t>56</a:t>
                        </a:r>
                        <a:r>
                          <a:rPr sz="800" dirty="0">
                            <a:solidFill>
                              <a:srgbClr val="1A1918"/>
                            </a:solidFill>
                          </a:rPr>
                          <a:t> = </a:t>
                        </a:r>
                        <a:r>
                          <a:rPr lang="en-US" sz="800" dirty="0">
                            <a:solidFill>
                              <a:srgbClr val="1A1918"/>
                            </a:solidFill>
                          </a:rPr>
                          <a:t>56</a:t>
                        </a:r>
                        <a:r>
                          <a:rPr sz="800" dirty="0">
                            <a:solidFill>
                              <a:srgbClr val="1A1918"/>
                            </a:solidFill>
                          </a:rPr>
                          <a:t> mm ø</a:t>
                        </a:r>
                        <a:endParaRPr sz="900" dirty="0">
                          <a:solidFill>
                            <a:srgbClr val="1A1918"/>
                          </a:solidFill>
                        </a:endParaRPr>
                      </a:p>
                    </a:txBody>
                    <a:tcPr marL="45720" marR="45720" anchor="ctr" horzOverflow="overflow"/>
                  </a:tc>
                  <a:tc>
                    <a:txBody>
                      <a:bodyPr/>
                      <a:lstStyle/>
                      <a:p>
                        <a:pPr algn="ctr">
                          <a:defRPr sz="1800">
                            <a:solidFill>
                              <a:srgbClr val="000000"/>
                            </a:solidFill>
                          </a:defRPr>
                        </a:pPr>
                        <a:r>
                          <a:rPr lang="fr-CH" sz="800" dirty="0">
                            <a:solidFill>
                              <a:srgbClr val="1A1918"/>
                            </a:solidFill>
                          </a:rPr>
                          <a:t>X = Commercial</a:t>
                        </a:r>
                        <a:endParaRPr sz="800" dirty="0">
                          <a:solidFill>
                            <a:srgbClr val="1A1918"/>
                          </a:solidFill>
                        </a:endParaRPr>
                      </a:p>
                    </a:txBody>
                    <a:tcPr marL="45720" marR="45720" anchor="ctr" horzOverflow="overflow"/>
                  </a:tc>
                  <a:tc>
                    <a:txBody>
                      <a:bodyPr/>
                      <a:lstStyle/>
                      <a:p>
                        <a:pPr algn="ctr">
                          <a:defRPr sz="1800">
                            <a:solidFill>
                              <a:srgbClr val="000000"/>
                            </a:solidFill>
                          </a:defRPr>
                        </a:pPr>
                        <a:r>
                          <a:rPr lang="en-US" sz="800" dirty="0">
                            <a:solidFill>
                              <a:srgbClr val="1A1918"/>
                            </a:solidFill>
                          </a:rPr>
                          <a:t>XXX- = XX.X A</a:t>
                        </a:r>
                      </a:p>
                      <a:p>
                        <a:pPr algn="ctr">
                          <a:defRPr sz="1800">
                            <a:solidFill>
                              <a:srgbClr val="000000"/>
                            </a:solidFill>
                          </a:defRPr>
                        </a:pPr>
                        <a:r>
                          <a:rPr lang="en-US" sz="800" dirty="0">
                            <a:solidFill>
                              <a:srgbClr val="1A1918"/>
                            </a:solidFill>
                          </a:rPr>
                          <a:t>Example:</a:t>
                        </a:r>
                      </a:p>
                      <a:p>
                        <a:pPr algn="ctr">
                          <a:defRPr sz="1800">
                            <a:solidFill>
                              <a:srgbClr val="000000"/>
                            </a:solidFill>
                          </a:defRPr>
                        </a:pPr>
                        <a:r>
                          <a:rPr lang="en-US" sz="800" dirty="0">
                            <a:solidFill>
                              <a:srgbClr val="1A1918"/>
                            </a:solidFill>
                          </a:rPr>
                          <a:t>200</a:t>
                        </a:r>
                        <a:r>
                          <a:rPr sz="800" dirty="0">
                            <a:solidFill>
                              <a:srgbClr val="1A1918"/>
                            </a:solidFill>
                          </a:rPr>
                          <a:t> = </a:t>
                        </a:r>
                        <a:r>
                          <a:rPr lang="en-US" sz="800" dirty="0">
                            <a:solidFill>
                              <a:srgbClr val="1A1918"/>
                            </a:solidFill>
                          </a:rPr>
                          <a:t>2</a:t>
                        </a:r>
                        <a:r>
                          <a:rPr sz="800" dirty="0">
                            <a:solidFill>
                              <a:srgbClr val="1A1918"/>
                            </a:solidFill>
                          </a:rPr>
                          <a:t>0 A</a:t>
                        </a:r>
                      </a:p>
                    </a:txBody>
                    <a:tcPr marL="45720" marR="45720" anchor="ctr" horzOverflow="overflow"/>
                  </a:tc>
                  <a:tc>
                    <a:txBody>
                      <a:bodyPr/>
                      <a:lstStyle/>
                      <a:p>
                        <a:pPr algn="ctr">
                          <a:defRPr sz="1800">
                            <a:solidFill>
                              <a:srgbClr val="000000"/>
                            </a:solidFill>
                          </a:defRPr>
                        </a:pPr>
                        <a:r>
                          <a:rPr lang="en-US" altLang="ja-JP" sz="800" dirty="0">
                            <a:solidFill>
                              <a:srgbClr val="1A1918"/>
                            </a:solidFill>
                          </a:rPr>
                          <a:t>S = Three-phase</a:t>
                        </a:r>
                      </a:p>
                    </a:txBody>
                    <a:tcPr marL="45720" marR="45720" anchor="ctr" horzOverflow="overflow"/>
                  </a:tc>
                  <a:tc>
                    <a:txBody>
                      <a:bodyPr/>
                      <a:lstStyle/>
                      <a:p>
                        <a:pPr algn="ctr">
                          <a:defRPr sz="1800">
                            <a:solidFill>
                              <a:srgbClr val="000000"/>
                            </a:solidFill>
                          </a:defRPr>
                        </a:pPr>
                        <a:r>
                          <a:rPr lang="en-US" sz="800" dirty="0">
                            <a:solidFill>
                              <a:srgbClr val="1A1918"/>
                            </a:solidFill>
                          </a:rPr>
                          <a:t>1</a:t>
                        </a:r>
                        <a:r>
                          <a:rPr sz="800" dirty="0">
                            <a:solidFill>
                              <a:srgbClr val="1A1918"/>
                            </a:solidFill>
                          </a:rPr>
                          <a:t>R</a:t>
                        </a:r>
                        <a:r>
                          <a:rPr lang="en-US" sz="800" dirty="0">
                            <a:solidFill>
                              <a:srgbClr val="1A1918"/>
                            </a:solidFill>
                          </a:rPr>
                          <a:t>8</a:t>
                        </a:r>
                        <a:r>
                          <a:rPr sz="800" dirty="0">
                            <a:solidFill>
                              <a:srgbClr val="1A1918"/>
                            </a:solidFill>
                          </a:rPr>
                          <a:t> = </a:t>
                        </a:r>
                        <a:r>
                          <a:rPr lang="en-US" sz="800" dirty="0">
                            <a:solidFill>
                              <a:srgbClr val="1A1918"/>
                            </a:solidFill>
                          </a:rPr>
                          <a:t>1.8 </a:t>
                        </a:r>
                        <a:r>
                          <a:rPr sz="800" dirty="0">
                            <a:solidFill>
                              <a:srgbClr val="1A1918"/>
                            </a:solidFill>
                          </a:rPr>
                          <a:t>mm</a:t>
                        </a:r>
                      </a:p>
                    </a:txBody>
                    <a:tcPr marL="45720" marR="45720"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en-US" altLang="ja-JP" sz="800" dirty="0">
                            <a:solidFill>
                              <a:srgbClr val="1A1918"/>
                            </a:solidFill>
                          </a:rPr>
                          <a:t>B = Double </a:t>
                        </a:r>
                      </a:p>
                      <a:p>
                        <a:pPr marL="0" marR="0" lvl="0" indent="0" algn="ctr" defTabSz="914400" rtl="0" eaLnBrk="1" fontAlgn="auto" latinLnBrk="0" hangingPunct="1">
                          <a:lnSpc>
                            <a:spcPct val="100000"/>
                          </a:lnSpc>
                          <a:spcBef>
                            <a:spcPts val="0"/>
                          </a:spcBef>
                          <a:spcAft>
                            <a:spcPts val="0"/>
                          </a:spcAft>
                          <a:buClrTx/>
                          <a:buSzTx/>
                          <a:buFontTx/>
                          <a:buNone/>
                          <a:tabLst/>
                          <a:defRPr sz="1800">
                            <a:solidFill>
                              <a:srgbClr val="000000"/>
                            </a:solidFill>
                          </a:defRPr>
                        </a:pPr>
                        <a:r>
                          <a:rPr lang="en-US" altLang="ja-JP" sz="800" dirty="0">
                            <a:solidFill>
                              <a:srgbClr val="1A1918"/>
                            </a:solidFill>
                          </a:rPr>
                          <a:t>C = Triple</a:t>
                        </a:r>
                        <a:endParaRPr sz="900" dirty="0">
                          <a:solidFill>
                            <a:srgbClr val="1A1918"/>
                          </a:solidFill>
                        </a:endParaRPr>
                      </a:p>
                    </a:txBody>
                    <a:tcPr marL="45720" marR="45720" anchor="ctr" horzOverflow="overflow"/>
                  </a:tc>
                  <a:tc>
                    <a:txBody>
                      <a:bodyPr/>
                      <a:lstStyle/>
                      <a:p>
                        <a:pPr algn="ctr">
                          <a:defRPr sz="1800">
                            <a:solidFill>
                              <a:srgbClr val="000000"/>
                            </a:solidFill>
                          </a:defRPr>
                        </a:pPr>
                        <a:r>
                          <a:rPr sz="800" dirty="0">
                            <a:solidFill>
                              <a:srgbClr val="1A1918"/>
                            </a:solidFill>
                          </a:rPr>
                          <a:t>0</a:t>
                        </a:r>
                        <a:r>
                          <a:rPr lang="en-US" sz="800" dirty="0">
                            <a:solidFill>
                              <a:srgbClr val="1A1918"/>
                            </a:solidFill>
                          </a:rPr>
                          <a:t>11</a:t>
                        </a:r>
                        <a:r>
                          <a:rPr sz="800" dirty="0">
                            <a:solidFill>
                              <a:srgbClr val="1A1918"/>
                            </a:solidFill>
                          </a:rPr>
                          <a:t> = </a:t>
                        </a:r>
                        <a:r>
                          <a:rPr lang="en-US" sz="800" dirty="0">
                            <a:solidFill>
                              <a:srgbClr val="1A1918"/>
                            </a:solidFill>
                          </a:rPr>
                          <a:t>11</a:t>
                        </a:r>
                        <a:r>
                          <a:rPr sz="800" dirty="0">
                            <a:solidFill>
                              <a:srgbClr val="1A1918"/>
                            </a:solidFill>
                          </a:rPr>
                          <a:t> turns</a:t>
                        </a:r>
                        <a:endParaRPr sz="900" dirty="0">
                          <a:solidFill>
                            <a:srgbClr val="1A1918"/>
                          </a:solidFill>
                        </a:endParaRPr>
                      </a:p>
                    </a:txBody>
                    <a:tcPr marL="45720" marR="45720" anchor="ctr" horzOverflow="overflow"/>
                  </a:tc>
                  <a:tc>
                    <a:txBody>
                      <a:bodyPr/>
                      <a:lstStyle/>
                      <a:p>
                        <a:pPr algn="ctr">
                          <a:defRPr sz="1800">
                            <a:solidFill>
                              <a:srgbClr val="000000"/>
                            </a:solidFill>
                          </a:defRPr>
                        </a:pPr>
                        <a:r>
                          <a:rPr sz="800" dirty="0">
                            <a:solidFill>
                              <a:srgbClr val="1A1918"/>
                            </a:solidFill>
                          </a:rPr>
                          <a:t>JV = Vertical
JH = Horizontal</a:t>
                        </a:r>
                        <a:endParaRPr sz="900" dirty="0">
                          <a:solidFill>
                            <a:srgbClr val="1A1918"/>
                          </a:solidFill>
                        </a:endParaRPr>
                      </a:p>
                    </a:txBody>
                    <a:tcPr marL="45720" marR="45720" anchor="ctr" horzOverflow="overflow"/>
                  </a:tc>
                  <a:extLst>
                    <a:ext uri="{0D108BD9-81ED-4DB2-BD59-A6C34878D82A}">
                      <a16:rowId xmlns:a16="http://schemas.microsoft.com/office/drawing/2014/main" val="10002"/>
                    </a:ext>
                  </a:extLst>
                </a:tr>
              </a:tbl>
            </a:graphicData>
          </a:graphic>
        </p:graphicFrame>
        <p:sp>
          <p:nvSpPr>
            <p:cNvPr id="78" name="Rectangle 160"/>
            <p:cNvSpPr txBox="1"/>
            <p:nvPr/>
          </p:nvSpPr>
          <p:spPr>
            <a:xfrm>
              <a:off x="4136417" y="5160170"/>
              <a:ext cx="3545796" cy="2888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400" b="1">
                  <a:solidFill>
                    <a:srgbClr val="2F528F"/>
                  </a:solidFill>
                </a:defRPr>
              </a:lvl1pPr>
            </a:lstStyle>
            <a:p>
              <a:r>
                <a:rPr dirty="0"/>
                <a:t>Part Number System</a:t>
              </a:r>
            </a:p>
          </p:txBody>
        </p:sp>
        <p:cxnSp>
          <p:nvCxnSpPr>
            <p:cNvPr id="39" name="Straight Connector 38">
              <a:extLst>
                <a:ext uri="{FF2B5EF4-FFF2-40B4-BE49-F238E27FC236}">
                  <a16:creationId xmlns:a16="http://schemas.microsoft.com/office/drawing/2014/main" id="{FB6F7792-98B2-4E2B-963F-9618CB13855D}"/>
                </a:ext>
              </a:extLst>
            </p:cNvPr>
            <p:cNvCxnSpPr/>
            <p:nvPr/>
          </p:nvCxnSpPr>
          <p:spPr>
            <a:xfrm>
              <a:off x="6066477" y="5313818"/>
              <a:ext cx="1615736" cy="0"/>
            </a:xfrm>
            <a:prstGeom prst="line">
              <a:avLst/>
            </a:prstGeom>
            <a:no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cxnSp>
      </p:grpSp>
      <p:graphicFrame>
        <p:nvGraphicFramePr>
          <p:cNvPr id="6" name="Chart 7">
            <a:extLst>
              <a:ext uri="{FF2B5EF4-FFF2-40B4-BE49-F238E27FC236}">
                <a16:creationId xmlns:a16="http://schemas.microsoft.com/office/drawing/2014/main" id="{92A929C8-BD2A-0217-85FE-EDA896453618}"/>
              </a:ext>
            </a:extLst>
          </p:cNvPr>
          <p:cNvGraphicFramePr>
            <a:graphicFrameLocks noGrp="1"/>
          </p:cNvGraphicFramePr>
          <p:nvPr>
            <p:extLst>
              <p:ext uri="{D42A27DB-BD31-4B8C-83A1-F6EECF244321}">
                <p14:modId xmlns:p14="http://schemas.microsoft.com/office/powerpoint/2010/main" val="1871848720"/>
              </p:ext>
            </p:extLst>
          </p:nvPr>
        </p:nvGraphicFramePr>
        <p:xfrm>
          <a:off x="4161729" y="2907851"/>
          <a:ext cx="7383726" cy="2500972"/>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a:extLst>
              <a:ext uri="{FF2B5EF4-FFF2-40B4-BE49-F238E27FC236}">
                <a16:creationId xmlns:a16="http://schemas.microsoft.com/office/drawing/2014/main" id="{BB578241-D872-8875-48A3-AB149575C1F8}"/>
              </a:ext>
            </a:extLst>
          </p:cNvPr>
          <p:cNvSpPr txBox="1"/>
          <p:nvPr/>
        </p:nvSpPr>
        <p:spPr>
          <a:xfrm>
            <a:off x="372314" y="1326495"/>
            <a:ext cx="3599411" cy="178510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altLang="ja-JP" sz="1100" dirty="0"/>
              <a:t>The SCF-X series are three-phase common mode chokes suitable for EMC countermeasures in consumer and industrial applications. The core material is made of nanocrystal metal. Two core sizes, φ47 (in vertical or horizontal versions) and φ56 (only in horizontal type), are available for a total of 20 items. The rated voltage is 500 V AC/DC, and the rated current ranges from 20 to 80 A. The optimum specifications can be selected according to various applications.</a:t>
            </a:r>
            <a:endParaRPr lang="ja-JP" altLang="en-US" sz="1100" dirty="0"/>
          </a:p>
        </p:txBody>
      </p:sp>
      <p:grpSp>
        <p:nvGrpSpPr>
          <p:cNvPr id="40" name="Group 39">
            <a:extLst>
              <a:ext uri="{FF2B5EF4-FFF2-40B4-BE49-F238E27FC236}">
                <a16:creationId xmlns:a16="http://schemas.microsoft.com/office/drawing/2014/main" id="{B4FA4BB9-8489-FADA-256B-5B3E58C4E3F9}"/>
              </a:ext>
            </a:extLst>
          </p:cNvPr>
          <p:cNvGrpSpPr/>
          <p:nvPr/>
        </p:nvGrpSpPr>
        <p:grpSpPr>
          <a:xfrm>
            <a:off x="7912554" y="1284697"/>
            <a:ext cx="3651406" cy="1304537"/>
            <a:chOff x="7912554" y="1472735"/>
            <a:chExt cx="3651406" cy="1304537"/>
          </a:xfrm>
        </p:grpSpPr>
        <p:grpSp>
          <p:nvGrpSpPr>
            <p:cNvPr id="23" name="Group 22">
              <a:extLst>
                <a:ext uri="{FF2B5EF4-FFF2-40B4-BE49-F238E27FC236}">
                  <a16:creationId xmlns:a16="http://schemas.microsoft.com/office/drawing/2014/main" id="{512D8C29-4622-9E62-D47C-5834BAD2C4FC}"/>
                </a:ext>
              </a:extLst>
            </p:cNvPr>
            <p:cNvGrpSpPr/>
            <p:nvPr/>
          </p:nvGrpSpPr>
          <p:grpSpPr>
            <a:xfrm>
              <a:off x="10222840" y="1564175"/>
              <a:ext cx="1341120" cy="1213097"/>
              <a:chOff x="10222840" y="1530306"/>
              <a:chExt cx="1341120" cy="1213097"/>
            </a:xfrm>
          </p:grpSpPr>
          <p:sp>
            <p:nvSpPr>
              <p:cNvPr id="13" name="Rectangle 160">
                <a:extLst>
                  <a:ext uri="{FF2B5EF4-FFF2-40B4-BE49-F238E27FC236}">
                    <a16:creationId xmlns:a16="http://schemas.microsoft.com/office/drawing/2014/main" id="{858F9EFE-8755-44AA-D295-11C9422742D8}"/>
                  </a:ext>
                </a:extLst>
              </p:cNvPr>
              <p:cNvSpPr/>
              <p:nvPr/>
            </p:nvSpPr>
            <p:spPr>
              <a:xfrm>
                <a:off x="10442057" y="2481793"/>
                <a:ext cx="902686"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kumimoji="0" lang="en-US" altLang="ja-JP" sz="1100" b="1" i="0" u="none" strike="noStrike" kern="1200" cap="none" spc="0" normalizeH="0" baseline="0" noProof="0" dirty="0">
                    <a:ln>
                      <a:noFill/>
                    </a:ln>
                    <a:solidFill>
                      <a:srgbClr val="2F528F"/>
                    </a:solidFill>
                    <a:effectLst/>
                    <a:uLnTx/>
                    <a:uFillTx/>
                    <a:latin typeface="Arial" panose="020B0604020202020204" pitchFamily="34" charset="0"/>
                    <a:ea typeface="Meiryo UI" panose="020B0604030504040204" pitchFamily="50" charset="-128"/>
                    <a:cs typeface="Arial" panose="020B0604020202020204" pitchFamily="34" charset="0"/>
                  </a:rPr>
                  <a:t>SCF56-JH</a:t>
                </a:r>
              </a:p>
            </p:txBody>
          </p:sp>
          <p:pic>
            <p:nvPicPr>
              <p:cNvPr id="18" name="Picture 17">
                <a:extLst>
                  <a:ext uri="{FF2B5EF4-FFF2-40B4-BE49-F238E27FC236}">
                    <a16:creationId xmlns:a16="http://schemas.microsoft.com/office/drawing/2014/main" id="{BBCF37EE-BC2F-BFD3-A65D-DB2F615CC51D}"/>
                  </a:ext>
                </a:extLst>
              </p:cNvPr>
              <p:cNvPicPr>
                <a:picLocks noChangeAspect="1"/>
              </p:cNvPicPr>
              <p:nvPr/>
            </p:nvPicPr>
            <p:blipFill>
              <a:blip r:embed="rId4"/>
              <a:stretch>
                <a:fillRect/>
              </a:stretch>
            </p:blipFill>
            <p:spPr>
              <a:xfrm>
                <a:off x="10222840" y="1530306"/>
                <a:ext cx="1341120" cy="1005840"/>
              </a:xfrm>
              <a:prstGeom prst="rect">
                <a:avLst/>
              </a:prstGeom>
            </p:spPr>
          </p:pic>
        </p:grpSp>
        <p:grpSp>
          <p:nvGrpSpPr>
            <p:cNvPr id="21" name="Group 20">
              <a:extLst>
                <a:ext uri="{FF2B5EF4-FFF2-40B4-BE49-F238E27FC236}">
                  <a16:creationId xmlns:a16="http://schemas.microsoft.com/office/drawing/2014/main" id="{57112CDE-D6DD-7F6B-99D9-3309FE7CEDD5}"/>
                </a:ext>
              </a:extLst>
            </p:cNvPr>
            <p:cNvGrpSpPr/>
            <p:nvPr/>
          </p:nvGrpSpPr>
          <p:grpSpPr>
            <a:xfrm>
              <a:off x="7912554" y="1472735"/>
              <a:ext cx="1584960" cy="1304537"/>
              <a:chOff x="8127045" y="1438866"/>
              <a:chExt cx="1584960" cy="1304537"/>
            </a:xfrm>
          </p:grpSpPr>
          <p:sp>
            <p:nvSpPr>
              <p:cNvPr id="11" name="Rectangle 160">
                <a:extLst>
                  <a:ext uri="{FF2B5EF4-FFF2-40B4-BE49-F238E27FC236}">
                    <a16:creationId xmlns:a16="http://schemas.microsoft.com/office/drawing/2014/main" id="{6654AAD9-D0D3-0861-DEB1-82188701DFB5}"/>
                  </a:ext>
                </a:extLst>
              </p:cNvPr>
              <p:cNvSpPr/>
              <p:nvPr/>
            </p:nvSpPr>
            <p:spPr>
              <a:xfrm>
                <a:off x="8468182" y="2481793"/>
                <a:ext cx="902686"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kumimoji="0" lang="en-US" altLang="ja-JP" sz="1100" b="1" i="0" u="none" strike="noStrike" kern="1200" cap="none" spc="0" normalizeH="0" baseline="0" noProof="0" dirty="0">
                    <a:ln>
                      <a:noFill/>
                    </a:ln>
                    <a:solidFill>
                      <a:srgbClr val="2F528F"/>
                    </a:solidFill>
                    <a:effectLst/>
                    <a:uLnTx/>
                    <a:uFillTx/>
                    <a:latin typeface="Arial" panose="020B0604020202020204" pitchFamily="34" charset="0"/>
                    <a:ea typeface="Meiryo UI" panose="020B0604030504040204" pitchFamily="50" charset="-128"/>
                    <a:cs typeface="Arial" panose="020B0604020202020204" pitchFamily="34" charset="0"/>
                  </a:rPr>
                  <a:t>SCF47-JV</a:t>
                </a:r>
              </a:p>
            </p:txBody>
          </p:sp>
          <p:pic>
            <p:nvPicPr>
              <p:cNvPr id="19" name="Picture 18">
                <a:extLst>
                  <a:ext uri="{FF2B5EF4-FFF2-40B4-BE49-F238E27FC236}">
                    <a16:creationId xmlns:a16="http://schemas.microsoft.com/office/drawing/2014/main" id="{BA2C1118-090F-C561-F192-BF0F712BE278}"/>
                  </a:ext>
                </a:extLst>
              </p:cNvPr>
              <p:cNvPicPr>
                <a:picLocks noChangeAspect="1"/>
              </p:cNvPicPr>
              <p:nvPr/>
            </p:nvPicPr>
            <p:blipFill>
              <a:blip r:embed="rId5"/>
              <a:stretch>
                <a:fillRect/>
              </a:stretch>
            </p:blipFill>
            <p:spPr>
              <a:xfrm>
                <a:off x="8127045" y="1438866"/>
                <a:ext cx="1584960" cy="1188720"/>
              </a:xfrm>
              <a:prstGeom prst="rect">
                <a:avLst/>
              </a:prstGeom>
            </p:spPr>
          </p:pic>
        </p:grpSp>
        <p:grpSp>
          <p:nvGrpSpPr>
            <p:cNvPr id="22" name="Group 21">
              <a:extLst>
                <a:ext uri="{FF2B5EF4-FFF2-40B4-BE49-F238E27FC236}">
                  <a16:creationId xmlns:a16="http://schemas.microsoft.com/office/drawing/2014/main" id="{606F3B02-781E-0F9A-1A1C-246CB0B47D87}"/>
                </a:ext>
              </a:extLst>
            </p:cNvPr>
            <p:cNvGrpSpPr/>
            <p:nvPr/>
          </p:nvGrpSpPr>
          <p:grpSpPr>
            <a:xfrm>
              <a:off x="9128657" y="1515950"/>
              <a:ext cx="1463040" cy="1261322"/>
              <a:chOff x="9214133" y="1482081"/>
              <a:chExt cx="1463040" cy="1261322"/>
            </a:xfrm>
          </p:grpSpPr>
          <p:sp>
            <p:nvSpPr>
              <p:cNvPr id="12" name="Rectangle 160">
                <a:extLst>
                  <a:ext uri="{FF2B5EF4-FFF2-40B4-BE49-F238E27FC236}">
                    <a16:creationId xmlns:a16="http://schemas.microsoft.com/office/drawing/2014/main" id="{9FC4FA81-E3FE-20D0-339E-E751C0C16FB9}"/>
                  </a:ext>
                </a:extLst>
              </p:cNvPr>
              <p:cNvSpPr/>
              <p:nvPr/>
            </p:nvSpPr>
            <p:spPr>
              <a:xfrm>
                <a:off x="9494310" y="2481793"/>
                <a:ext cx="902686"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kumimoji="0" lang="en-US" altLang="ja-JP" sz="1100" b="1" i="0" u="none" strike="noStrike" kern="1200" cap="none" spc="0" normalizeH="0" baseline="0" noProof="0" dirty="0">
                    <a:ln>
                      <a:noFill/>
                    </a:ln>
                    <a:solidFill>
                      <a:srgbClr val="2F528F"/>
                    </a:solidFill>
                    <a:effectLst/>
                    <a:uLnTx/>
                    <a:uFillTx/>
                    <a:latin typeface="Arial" panose="020B0604020202020204" pitchFamily="34" charset="0"/>
                    <a:ea typeface="Meiryo UI" panose="020B0604030504040204" pitchFamily="50" charset="-128"/>
                    <a:cs typeface="Arial" panose="020B0604020202020204" pitchFamily="34" charset="0"/>
                  </a:rPr>
                  <a:t>SCF47-JH</a:t>
                </a:r>
              </a:p>
            </p:txBody>
          </p:sp>
          <p:pic>
            <p:nvPicPr>
              <p:cNvPr id="20" name="Picture 19">
                <a:extLst>
                  <a:ext uri="{FF2B5EF4-FFF2-40B4-BE49-F238E27FC236}">
                    <a16:creationId xmlns:a16="http://schemas.microsoft.com/office/drawing/2014/main" id="{FF25272F-B3CB-CD09-7421-1D29FE908133}"/>
                  </a:ext>
                </a:extLst>
              </p:cNvPr>
              <p:cNvPicPr>
                <a:picLocks noChangeAspect="1"/>
              </p:cNvPicPr>
              <p:nvPr/>
            </p:nvPicPr>
            <p:blipFill>
              <a:blip r:embed="rId6"/>
              <a:stretch>
                <a:fillRect/>
              </a:stretch>
            </p:blipFill>
            <p:spPr>
              <a:xfrm>
                <a:off x="9214133" y="1482081"/>
                <a:ext cx="1463040" cy="1097280"/>
              </a:xfrm>
              <a:prstGeom prst="rect">
                <a:avLst/>
              </a:prstGeom>
            </p:spPr>
          </p:pic>
        </p:grpSp>
      </p:grpSp>
      <p:sp>
        <p:nvSpPr>
          <p:cNvPr id="36" name="Text Placeholder 3">
            <a:extLst>
              <a:ext uri="{FF2B5EF4-FFF2-40B4-BE49-F238E27FC236}">
                <a16:creationId xmlns:a16="http://schemas.microsoft.com/office/drawing/2014/main" id="{6C67A597-BA39-1432-7FFE-2FC3D73335A6}"/>
              </a:ext>
            </a:extLst>
          </p:cNvPr>
          <p:cNvSpPr txBox="1">
            <a:spLocks noGrp="1"/>
          </p:cNvSpPr>
          <p:nvPr>
            <p:ph type="body" sz="quarter" idx="1"/>
          </p:nvPr>
        </p:nvSpPr>
        <p:spPr>
          <a:xfrm>
            <a:off x="4241800" y="639763"/>
            <a:ext cx="7581900" cy="574675"/>
          </a:xfrm>
          <a:prstGeom prst="rect">
            <a:avLst/>
          </a:prstGeom>
        </p:spPr>
        <p:txBody>
          <a:bodyPr lIns="45719" tIns="45720" rIns="45719" bIns="45720" anchor="t">
            <a:normAutofit/>
          </a:bodyPr>
          <a:lstStyle/>
          <a:p>
            <a:r>
              <a:rPr lang="en-US" dirty="0"/>
              <a:t>SCF-X Three-Phase Line Filters  </a:t>
            </a:r>
            <a:endParaRPr dirty="0"/>
          </a:p>
        </p:txBody>
      </p:sp>
      <p:sp>
        <p:nvSpPr>
          <p:cNvPr id="38" name="Text Placeholder 37">
            <a:extLst>
              <a:ext uri="{FF2B5EF4-FFF2-40B4-BE49-F238E27FC236}">
                <a16:creationId xmlns:a16="http://schemas.microsoft.com/office/drawing/2014/main" id="{4FFAC0EE-B3C7-97A6-F91D-FE48724B9A2F}"/>
              </a:ext>
            </a:extLst>
          </p:cNvPr>
          <p:cNvSpPr>
            <a:spLocks noGrp="1"/>
          </p:cNvSpPr>
          <p:nvPr>
            <p:ph type="body" sz="quarter" idx="21"/>
          </p:nvPr>
        </p:nvSpPr>
        <p:spPr/>
        <p:txBody>
          <a:bodyPr/>
          <a:lstStyle/>
          <a:p>
            <a:r>
              <a:rPr lang="en-US" dirty="0"/>
              <a:t>COMMON MODE CHOKES</a:t>
            </a:r>
          </a:p>
        </p:txBody>
      </p:sp>
    </p:spTree>
    <p:extLst>
      <p:ext uri="{BB962C8B-B14F-4D97-AF65-F5344CB8AC3E}">
        <p14:creationId xmlns:p14="http://schemas.microsoft.com/office/powerpoint/2010/main" val="3402482128"/>
      </p:ext>
    </p:extLst>
  </p:cSld>
  <p:clrMapOvr>
    <a:masterClrMapping/>
  </p:clrMapOvr>
  <p:transition spd="med"/>
</p:sld>
</file>

<file path=ppt/theme/theme1.xml><?xml version="1.0" encoding="utf-8"?>
<a:theme xmlns:a="http://schemas.openxmlformats.org/drawingml/2006/main" name="Custom Design">
  <a:themeElements>
    <a:clrScheme name="Custom Design">
      <a:dk1>
        <a:srgbClr val="1A1918"/>
      </a:dk1>
      <a:lt1>
        <a:srgbClr val="FEFEFD"/>
      </a:lt1>
      <a:dk2>
        <a:srgbClr val="A7A7A7"/>
      </a:dk2>
      <a:lt2>
        <a:srgbClr val="535353"/>
      </a:lt2>
      <a:accent1>
        <a:srgbClr val="9E9F9E"/>
      </a:accent1>
      <a:accent2>
        <a:srgbClr val="0096FF"/>
      </a:accent2>
      <a:accent3>
        <a:srgbClr val="204F83"/>
      </a:accent3>
      <a:accent4>
        <a:srgbClr val="E86848"/>
      </a:accent4>
      <a:accent5>
        <a:srgbClr val="F0F1F0"/>
      </a:accent5>
      <a:accent6>
        <a:srgbClr val="0178BA"/>
      </a:accent6>
      <a:hlink>
        <a:srgbClr val="0000FF"/>
      </a:hlink>
      <a:folHlink>
        <a:srgbClr val="FF00FF"/>
      </a:folHlink>
    </a:clrScheme>
    <a:fontScheme name="Custom Design">
      <a:majorFont>
        <a:latin typeface="Helvetica"/>
        <a:ea typeface="Helvetica"/>
        <a:cs typeface="Helvetica"/>
      </a:majorFont>
      <a:minorFont>
        <a:latin typeface="Calibri"/>
        <a:ea typeface="Calibri"/>
        <a:cs typeface="Calibri"/>
      </a:minorFont>
    </a:fontScheme>
    <a:fmtScheme name="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FEFD"/>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Custom Design">
      <a:dk1>
        <a:srgbClr val="000000"/>
      </a:dk1>
      <a:lt1>
        <a:srgbClr val="FFFFFF"/>
      </a:lt1>
      <a:dk2>
        <a:srgbClr val="A7A7A7"/>
      </a:dk2>
      <a:lt2>
        <a:srgbClr val="535353"/>
      </a:lt2>
      <a:accent1>
        <a:srgbClr val="9E9F9E"/>
      </a:accent1>
      <a:accent2>
        <a:srgbClr val="0096FF"/>
      </a:accent2>
      <a:accent3>
        <a:srgbClr val="204F83"/>
      </a:accent3>
      <a:accent4>
        <a:srgbClr val="E86848"/>
      </a:accent4>
      <a:accent5>
        <a:srgbClr val="F0F1F0"/>
      </a:accent5>
      <a:accent6>
        <a:srgbClr val="0178BA"/>
      </a:accent6>
      <a:hlink>
        <a:srgbClr val="0000FF"/>
      </a:hlink>
      <a:folHlink>
        <a:srgbClr val="FF00FF"/>
      </a:folHlink>
    </a:clrScheme>
    <a:fontScheme name="Custom Design">
      <a:majorFont>
        <a:latin typeface="Helvetica"/>
        <a:ea typeface="Helvetica"/>
        <a:cs typeface="Helvetica"/>
      </a:majorFont>
      <a:minorFont>
        <a:latin typeface="Calibri"/>
        <a:ea typeface="Calibri"/>
        <a:cs typeface="Calibri"/>
      </a:minorFont>
    </a:fontScheme>
    <a:fmtScheme name="Custom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EFEFD"/>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1A1918"/>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EEF6897D95184A912EABE968CE4709" ma:contentTypeVersion="0" ma:contentTypeDescription="Create a new document." ma:contentTypeScope="" ma:versionID="7ffa319a084100c75b4c71d82912b467">
  <xsd:schema xmlns:xsd="http://www.w3.org/2001/XMLSchema" xmlns:xs="http://www.w3.org/2001/XMLSchema" xmlns:p="http://schemas.microsoft.com/office/2006/metadata/properties" targetNamespace="http://schemas.microsoft.com/office/2006/metadata/properties" ma:root="true" ma:fieldsID="31d5eec3c12ee2e8127422d567928f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2D9B13-5835-4528-A023-D7E04B6BB7DB}">
  <ds:schemaRefs>
    <ds:schemaRef ds:uri="http://schemas.microsoft.com/office/infopath/2007/PartnerControls"/>
    <ds:schemaRef ds:uri="http://schemas.microsoft.com/office/2006/documentManagement/types"/>
    <ds:schemaRef ds:uri="http://purl.org/dc/terms/"/>
    <ds:schemaRef ds:uri="http://schemas.microsoft.com/office/2006/metadata/properties"/>
    <ds:schemaRef ds:uri="http://www.w3.org/XML/1998/namespace"/>
    <ds:schemaRef ds:uri="http://schemas.openxmlformats.org/package/2006/metadata/core-properties"/>
    <ds:schemaRef ds:uri="http://purl.org/dc/dcmitype/"/>
    <ds:schemaRef ds:uri="9e8cfd5c-b582-473d-a0af-cc1a1eebf89c"/>
    <ds:schemaRef ds:uri="http://purl.org/dc/elements/1.1/"/>
  </ds:schemaRefs>
</ds:datastoreItem>
</file>

<file path=customXml/itemProps2.xml><?xml version="1.0" encoding="utf-8"?>
<ds:datastoreItem xmlns:ds="http://schemas.openxmlformats.org/officeDocument/2006/customXml" ds:itemID="{BED75727-EC8B-40C1-8374-82460757A879}">
  <ds:schemaRefs>
    <ds:schemaRef ds:uri="http://schemas.microsoft.com/sharepoint/v3/contenttype/forms"/>
  </ds:schemaRefs>
</ds:datastoreItem>
</file>

<file path=customXml/itemProps3.xml><?xml version="1.0" encoding="utf-8"?>
<ds:datastoreItem xmlns:ds="http://schemas.openxmlformats.org/officeDocument/2006/customXml" ds:itemID="{A2EE26C1-B603-4018-B707-A95052907A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2772</TotalTime>
  <Words>319</Words>
  <Application>Microsoft Office PowerPoint</Application>
  <PresentationFormat>Widescreen</PresentationFormat>
  <Paragraphs>60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SETAISHI Masamichi</dc:creator>
  <cp:lastModifiedBy>Patrik Kalbermatten</cp:lastModifiedBy>
  <cp:revision>34</cp:revision>
  <dcterms:modified xsi:type="dcterms:W3CDTF">2023-09-25T14:05:36Z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0x0101001BEEF6897D95184A912EABE968CE4709</vt:lpwstr>
  </property>
</Properties>
</file>